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7077075" cy="9004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8808" autoAdjust="0"/>
  </p:normalViewPr>
  <p:slideViewPr>
    <p:cSldViewPr snapToGrid="0">
      <p:cViewPr varScale="1">
        <p:scale>
          <a:sx n="59" d="100"/>
          <a:sy n="59" d="100"/>
        </p:scale>
        <p:origin x="13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538162" y="674687"/>
            <a:ext cx="6002336" cy="337661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536575" y="674688"/>
            <a:ext cx="6003925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52400" marR="0" lvl="0" indent="0" algn="l" rtl="0">
              <a:spcBef>
                <a:spcPts val="0"/>
              </a:spcBef>
              <a:buClr>
                <a:srgbClr val="222222"/>
              </a:buClr>
              <a:buSzPct val="25000"/>
              <a:buFont typeface="Arial"/>
              <a:buNone/>
            </a:pPr>
            <a:endParaRPr lang="en" sz="1200" b="0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52400" marR="0" lvl="0" indent="0" algn="l" rtl="0">
              <a:spcBef>
                <a:spcPts val="0"/>
              </a:spcBef>
              <a:buClr>
                <a:srgbClr val="222222"/>
              </a:buClr>
              <a:buSzPct val="25000"/>
              <a:buFont typeface="Arial"/>
              <a:buNone/>
            </a:pPr>
            <a:endParaRPr lang="en" sz="1200" b="0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1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sz="1200" b="0" i="0" u="none" strike="noStrike" cap="none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536575" y="674688"/>
            <a:ext cx="6003925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22222"/>
              </a:buClr>
              <a:buSzPct val="25000"/>
              <a:buFont typeface="Arial"/>
              <a:buNone/>
            </a:pPr>
            <a:endParaRPr lang="en" sz="1200" b="0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536575" y="674688"/>
            <a:ext cx="6003925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536575" y="674688"/>
            <a:ext cx="6003925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52400" marR="0" lvl="0" indent="0" algn="l" rtl="0"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None/>
            </a:pPr>
            <a:endParaRPr lang="en" sz="1200" dirty="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52400" marR="0" lvl="0" indent="0" algn="l" rtl="0">
              <a:spcBef>
                <a:spcPts val="0"/>
              </a:spcBef>
              <a:buClr>
                <a:srgbClr val="222222"/>
              </a:buClr>
              <a:buSzPct val="25000"/>
              <a:buFont typeface="Arial"/>
              <a:buNone/>
            </a:pPr>
            <a:endParaRPr lang="en" sz="1200" b="0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4688"/>
            <a:ext cx="6002337" cy="3376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07708" y="4277042"/>
            <a:ext cx="5661659" cy="405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52400" marR="0" lvl="0" indent="0" algn="l" rtl="0">
              <a:spcBef>
                <a:spcPts val="0"/>
              </a:spcBef>
              <a:buClr>
                <a:srgbClr val="222222"/>
              </a:buClr>
              <a:buSzPct val="25000"/>
              <a:buFont typeface="Arial"/>
              <a:buNone/>
            </a:pPr>
            <a:endParaRPr lang="en" sz="1200" b="0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2pPr>
            <a:lvl3pPr marL="0" marR="0"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3pPr>
            <a:lvl4pPr marL="0" marR="0"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4pPr>
            <a:lvl5pPr marL="0" marR="0"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5pPr>
            <a:lvl6pPr marL="0" marR="0"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6pPr>
            <a:lvl7pPr marL="0" marR="0"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7pPr>
            <a:lvl8pPr marL="0" marR="0"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8pPr>
            <a:lvl9pPr marL="0" marR="0"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8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 sz="4200"/>
            </a:lvl1pPr>
            <a:lvl2pPr lvl="1" algn="ctr" rtl="0">
              <a:spcBef>
                <a:spcPts val="0"/>
              </a:spcBef>
              <a:defRPr sz="4200"/>
            </a:lvl2pPr>
            <a:lvl3pPr lvl="2" algn="ctr" rtl="0">
              <a:spcBef>
                <a:spcPts val="0"/>
              </a:spcBef>
              <a:defRPr sz="4200"/>
            </a:lvl3pPr>
            <a:lvl4pPr lvl="3" algn="ctr" rtl="0">
              <a:spcBef>
                <a:spcPts val="0"/>
              </a:spcBef>
              <a:defRPr sz="4200"/>
            </a:lvl4pPr>
            <a:lvl5pPr lvl="4" algn="ctr" rtl="0">
              <a:spcBef>
                <a:spcPts val="0"/>
              </a:spcBef>
              <a:defRPr sz="4200"/>
            </a:lvl5pPr>
            <a:lvl6pPr lvl="5" algn="ctr" rtl="0">
              <a:spcBef>
                <a:spcPts val="0"/>
              </a:spcBef>
              <a:defRPr sz="4200"/>
            </a:lvl6pPr>
            <a:lvl7pPr lvl="6" algn="ctr" rtl="0">
              <a:spcBef>
                <a:spcPts val="0"/>
              </a:spcBef>
              <a:defRPr sz="4200"/>
            </a:lvl7pPr>
            <a:lvl8pPr lvl="7" algn="ctr" rtl="0">
              <a:spcBef>
                <a:spcPts val="0"/>
              </a:spcBef>
              <a:defRPr sz="4200"/>
            </a:lvl8pPr>
            <a:lvl9pPr lvl="8" algn="ctr" rtl="0">
              <a:spcBef>
                <a:spcPts val="0"/>
              </a:spcBef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8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 sz="12000"/>
            </a:lvl1pPr>
            <a:lvl2pPr lvl="1" algn="ctr" rtl="0">
              <a:spcBef>
                <a:spcPts val="0"/>
              </a:spcBef>
              <a:defRPr sz="12000"/>
            </a:lvl2pPr>
            <a:lvl3pPr lvl="2" algn="ctr" rtl="0">
              <a:spcBef>
                <a:spcPts val="0"/>
              </a:spcBef>
              <a:defRPr sz="12000"/>
            </a:lvl3pPr>
            <a:lvl4pPr lvl="3" algn="ctr" rtl="0">
              <a:spcBef>
                <a:spcPts val="0"/>
              </a:spcBef>
              <a:defRPr sz="12000"/>
            </a:lvl4pPr>
            <a:lvl5pPr lvl="4" algn="ctr" rtl="0">
              <a:spcBef>
                <a:spcPts val="0"/>
              </a:spcBef>
              <a:defRPr sz="12000"/>
            </a:lvl5pPr>
            <a:lvl6pPr lvl="5" algn="ctr" rtl="0">
              <a:spcBef>
                <a:spcPts val="0"/>
              </a:spcBef>
              <a:defRPr sz="12000"/>
            </a:lvl6pPr>
            <a:lvl7pPr lvl="6" algn="ctr" rtl="0">
              <a:spcBef>
                <a:spcPts val="0"/>
              </a:spcBef>
              <a:defRPr sz="12000"/>
            </a:lvl7pPr>
            <a:lvl8pPr lvl="7" algn="ctr" rtl="0">
              <a:spcBef>
                <a:spcPts val="0"/>
              </a:spcBef>
              <a:defRPr sz="12000"/>
            </a:lvl8pPr>
            <a:lvl9pPr lvl="8" algn="ctr" rtl="0">
              <a:spcBef>
                <a:spcPts val="0"/>
              </a:spcBef>
              <a:defRPr sz="120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lvl1pPr>
            <a:lvl2pPr lvl="1"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defRPr sz="3600"/>
            </a:lvl1pPr>
            <a:lvl2pPr lvl="1" algn="ctr" rtl="0">
              <a:spcBef>
                <a:spcPts val="0"/>
              </a:spcBef>
              <a:defRPr sz="3600"/>
            </a:lvl2pPr>
            <a:lvl3pPr lvl="2" algn="ctr" rtl="0">
              <a:spcBef>
                <a:spcPts val="0"/>
              </a:spcBef>
              <a:defRPr sz="3600"/>
            </a:lvl3pPr>
            <a:lvl4pPr lvl="3" algn="ctr" rtl="0">
              <a:spcBef>
                <a:spcPts val="0"/>
              </a:spcBef>
              <a:defRPr sz="3600"/>
            </a:lvl4pPr>
            <a:lvl5pPr lvl="4" algn="ctr" rtl="0">
              <a:spcBef>
                <a:spcPts val="0"/>
              </a:spcBef>
              <a:defRPr sz="3600"/>
            </a:lvl5pPr>
            <a:lvl6pPr lvl="5" algn="ctr" rtl="0">
              <a:spcBef>
                <a:spcPts val="0"/>
              </a:spcBef>
              <a:defRPr sz="3600"/>
            </a:lvl6pPr>
            <a:lvl7pPr lvl="6" algn="ctr" rtl="0">
              <a:spcBef>
                <a:spcPts val="0"/>
              </a:spcBef>
              <a:defRPr sz="3600"/>
            </a:lvl7pPr>
            <a:lvl8pPr lvl="7" algn="ctr" rtl="0">
              <a:spcBef>
                <a:spcPts val="0"/>
              </a:spcBef>
              <a:defRPr sz="3600"/>
            </a:lvl8pPr>
            <a:lvl9pPr lvl="8" algn="ctr" rtl="0">
              <a:spcBef>
                <a:spcPts val="0"/>
              </a:spcBef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400"/>
            </a:lvl1pPr>
            <a:lvl2pPr lvl="1" rtl="0">
              <a:spcBef>
                <a:spcPts val="0"/>
              </a:spcBef>
              <a:defRPr sz="1200"/>
            </a:lvl2pPr>
            <a:lvl3pPr lvl="2" rtl="0">
              <a:spcBef>
                <a:spcPts val="0"/>
              </a:spcBef>
              <a:defRPr sz="1200"/>
            </a:lvl3pPr>
            <a:lvl4pPr lvl="3" rtl="0">
              <a:spcBef>
                <a:spcPts val="0"/>
              </a:spcBef>
              <a:defRPr sz="1200"/>
            </a:lvl4pPr>
            <a:lvl5pPr lvl="4" rtl="0">
              <a:spcBef>
                <a:spcPts val="0"/>
              </a:spcBef>
              <a:defRPr sz="1200"/>
            </a:lvl5pPr>
            <a:lvl6pPr lvl="5" rtl="0">
              <a:spcBef>
                <a:spcPts val="0"/>
              </a:spcBef>
              <a:defRPr sz="1200"/>
            </a:lvl6pPr>
            <a:lvl7pPr lvl="6" rtl="0">
              <a:spcBef>
                <a:spcPts val="0"/>
              </a:spcBef>
              <a:defRPr sz="1200"/>
            </a:lvl7pPr>
            <a:lvl8pPr lvl="7" rtl="0">
              <a:spcBef>
                <a:spcPts val="0"/>
              </a:spcBef>
              <a:defRPr sz="1200"/>
            </a:lvl8pPr>
            <a:lvl9pPr lvl="8"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400"/>
            </a:lvl1pPr>
            <a:lvl2pPr lvl="1" rtl="0">
              <a:spcBef>
                <a:spcPts val="0"/>
              </a:spcBef>
              <a:defRPr sz="1200"/>
            </a:lvl2pPr>
            <a:lvl3pPr lvl="2" rtl="0">
              <a:spcBef>
                <a:spcPts val="0"/>
              </a:spcBef>
              <a:defRPr sz="1200"/>
            </a:lvl3pPr>
            <a:lvl4pPr lvl="3" rtl="0">
              <a:spcBef>
                <a:spcPts val="0"/>
              </a:spcBef>
              <a:defRPr sz="1200"/>
            </a:lvl4pPr>
            <a:lvl5pPr lvl="4" rtl="0">
              <a:spcBef>
                <a:spcPts val="0"/>
              </a:spcBef>
              <a:defRPr sz="1200"/>
            </a:lvl5pPr>
            <a:lvl6pPr lvl="5" rtl="0">
              <a:spcBef>
                <a:spcPts val="0"/>
              </a:spcBef>
              <a:defRPr sz="1200"/>
            </a:lvl6pPr>
            <a:lvl7pPr lvl="6" rtl="0">
              <a:spcBef>
                <a:spcPts val="0"/>
              </a:spcBef>
              <a:defRPr sz="1200"/>
            </a:lvl7pPr>
            <a:lvl8pPr lvl="7" rtl="0">
              <a:spcBef>
                <a:spcPts val="0"/>
              </a:spcBef>
              <a:defRPr sz="1200"/>
            </a:lvl8pPr>
            <a:lvl9pPr lvl="8"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400"/>
            </a:lvl4pPr>
            <a:lvl5pPr lvl="4" rtl="0">
              <a:spcBef>
                <a:spcPts val="0"/>
              </a:spcBef>
              <a:defRPr sz="2400"/>
            </a:lvl5pPr>
            <a:lvl6pPr lvl="5" rtl="0">
              <a:spcBef>
                <a:spcPts val="0"/>
              </a:spcBef>
              <a:defRPr sz="2400"/>
            </a:lvl6pPr>
            <a:lvl7pPr lvl="6" rtl="0">
              <a:spcBef>
                <a:spcPts val="0"/>
              </a:spcBef>
              <a:defRPr sz="2400"/>
            </a:lvl7pPr>
            <a:lvl8pPr lvl="7" rtl="0">
              <a:spcBef>
                <a:spcPts val="0"/>
              </a:spcBef>
              <a:defRPr sz="2400"/>
            </a:lvl8pPr>
            <a:lvl9pPr lvl="8" rtl="0">
              <a:spcBef>
                <a:spcPts val="0"/>
              </a:spcBef>
              <a:defRPr sz="24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200"/>
            </a:lvl1pPr>
            <a:lvl2pPr lvl="1" rtl="0">
              <a:spcBef>
                <a:spcPts val="0"/>
              </a:spcBef>
              <a:defRPr sz="1200"/>
            </a:lvl2pPr>
            <a:lvl3pPr lvl="2" rtl="0">
              <a:spcBef>
                <a:spcPts val="0"/>
              </a:spcBef>
              <a:defRPr sz="1200"/>
            </a:lvl3pPr>
            <a:lvl4pPr lvl="3" rtl="0">
              <a:spcBef>
                <a:spcPts val="0"/>
              </a:spcBef>
              <a:defRPr sz="1200"/>
            </a:lvl4pPr>
            <a:lvl5pPr lvl="4" rtl="0">
              <a:spcBef>
                <a:spcPts val="0"/>
              </a:spcBef>
              <a:defRPr sz="1200"/>
            </a:lvl5pPr>
            <a:lvl6pPr lvl="5" rtl="0">
              <a:spcBef>
                <a:spcPts val="0"/>
              </a:spcBef>
              <a:defRPr sz="1200"/>
            </a:lvl6pPr>
            <a:lvl7pPr lvl="6" rtl="0">
              <a:spcBef>
                <a:spcPts val="0"/>
              </a:spcBef>
              <a:defRPr sz="1200"/>
            </a:lvl7pPr>
            <a:lvl8pPr lvl="7" rtl="0">
              <a:spcBef>
                <a:spcPts val="0"/>
              </a:spcBef>
              <a:defRPr sz="1200"/>
            </a:lvl8pPr>
            <a:lvl9pPr lvl="8"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 sz="4800"/>
            </a:lvl1pPr>
            <a:lvl2pPr lvl="1" rtl="0">
              <a:spcBef>
                <a:spcPts val="0"/>
              </a:spcBef>
              <a:defRPr sz="4800"/>
            </a:lvl2pPr>
            <a:lvl3pPr lvl="2" rtl="0">
              <a:spcBef>
                <a:spcPts val="0"/>
              </a:spcBef>
              <a:defRPr sz="4800"/>
            </a:lvl3pPr>
            <a:lvl4pPr lvl="3" rtl="0">
              <a:spcBef>
                <a:spcPts val="0"/>
              </a:spcBef>
              <a:defRPr sz="4800"/>
            </a:lvl4pPr>
            <a:lvl5pPr lvl="4" rtl="0">
              <a:spcBef>
                <a:spcPts val="0"/>
              </a:spcBef>
              <a:defRPr sz="4800"/>
            </a:lvl5pPr>
            <a:lvl6pPr lvl="5" rtl="0">
              <a:spcBef>
                <a:spcPts val="0"/>
              </a:spcBef>
              <a:defRPr sz="4800"/>
            </a:lvl6pPr>
            <a:lvl7pPr lvl="6" rtl="0">
              <a:spcBef>
                <a:spcPts val="0"/>
              </a:spcBef>
              <a:defRPr sz="4800"/>
            </a:lvl7pPr>
            <a:lvl8pPr lvl="7" rtl="0">
              <a:spcBef>
                <a:spcPts val="0"/>
              </a:spcBef>
              <a:defRPr sz="4800"/>
            </a:lvl8pPr>
            <a:lvl9pPr lvl="8" rtl="0">
              <a:spcBef>
                <a:spcPts val="0"/>
              </a:spcBef>
              <a:defRPr sz="4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599" cy="150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Tensions in Teaching Mathematics: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250875"/>
            <a:ext cx="8520599" cy="754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Case of Naomi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367975" y="3866400"/>
            <a:ext cx="8520599" cy="754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Annette Rouleau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Simon Fraser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1947975" y="530875"/>
            <a:ext cx="3796499" cy="489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Telling and growth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947975" y="1205075"/>
            <a:ext cx="41148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2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Confidence and uncertainty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1947975" y="1897000"/>
            <a:ext cx="3796499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3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Safety and challenge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947975" y="2634975"/>
            <a:ext cx="43842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 startAt="4"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Action and intent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29775" y="58975"/>
            <a:ext cx="3938169" cy="47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Berry’s Tension Framework:</a:t>
            </a:r>
          </a:p>
        </p:txBody>
      </p:sp>
      <p:sp>
        <p:nvSpPr>
          <p:cNvPr id="131" name="Shape 131"/>
          <p:cNvSpPr/>
          <p:nvPr/>
        </p:nvSpPr>
        <p:spPr>
          <a:xfrm>
            <a:off x="539552" y="3291830"/>
            <a:ext cx="8136903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between working towards a particular ideal and jeopardising that ideal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by the approach chosen to attain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1947975" y="1205075"/>
            <a:ext cx="41148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2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Confidence and uncertainty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1947975" y="1897000"/>
            <a:ext cx="3796499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3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Safety and challenge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1947975" y="2634975"/>
            <a:ext cx="43842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4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Action and intent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1947975" y="3372937"/>
            <a:ext cx="66606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 startAt="5"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Valuing and reconstructing experience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29775" y="58975"/>
            <a:ext cx="3938169" cy="47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Berry’s Tension Framework:</a:t>
            </a:r>
          </a:p>
        </p:txBody>
      </p:sp>
      <p:sp>
        <p:nvSpPr>
          <p:cNvPr id="141" name="Shape 141"/>
          <p:cNvSpPr/>
          <p:nvPr/>
        </p:nvSpPr>
        <p:spPr>
          <a:xfrm>
            <a:off x="467543" y="3939901"/>
            <a:ext cx="8352928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between helping students recognise the ‘authority of their experience’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helping them to see that there is more to teaching than simply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acquiring experience.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1947975" y="530875"/>
            <a:ext cx="3796499" cy="489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Telling and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1947975" y="530875"/>
            <a:ext cx="3796499" cy="489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Telling and growth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979711" y="1131590"/>
            <a:ext cx="41148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2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Confidence and uncertainty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979711" y="1707653"/>
            <a:ext cx="3796499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3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Safety and challenge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1979711" y="2283717"/>
            <a:ext cx="43842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4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Action and intent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1979711" y="2859782"/>
            <a:ext cx="66606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5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Valuing and reconstructing experience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979711" y="3435846"/>
            <a:ext cx="5733899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 startAt="6"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Planning and being responsive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129775" y="58975"/>
            <a:ext cx="3938169" cy="47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Berry’s Tension Framework:</a:t>
            </a:r>
          </a:p>
        </p:txBody>
      </p:sp>
      <p:sp>
        <p:nvSpPr>
          <p:cNvPr id="154" name="Shape 154"/>
          <p:cNvSpPr/>
          <p:nvPr/>
        </p:nvSpPr>
        <p:spPr>
          <a:xfrm>
            <a:off x="323528" y="4083917"/>
            <a:ext cx="856895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between planning for learning and responding to learning opportunities as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they arise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1924375" y="551775"/>
            <a:ext cx="3796499" cy="489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Arial"/>
              <a:buAutoNum type="arabicPeriod"/>
            </a:pPr>
            <a:r>
              <a:rPr lang="en" sz="2200" b="0" i="0" u="none" strike="noStrike" cap="none">
                <a:solidFill>
                  <a:srgbClr val="B7B7B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Telling and growth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924375" y="1225975"/>
            <a:ext cx="41148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Arial"/>
              <a:buAutoNum type="arabicPeriod" startAt="2"/>
            </a:pPr>
            <a:r>
              <a:rPr lang="en" sz="2200" b="0" i="0" u="none" strike="noStrike" cap="none">
                <a:solidFill>
                  <a:srgbClr val="B7B7B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Confidence and uncertainty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1924375" y="1917900"/>
            <a:ext cx="3796499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Arial"/>
              <a:buAutoNum type="arabicPeriod" startAt="3"/>
            </a:pPr>
            <a:r>
              <a:rPr lang="en" sz="2200" b="0" i="0" u="none" strike="noStrike" cap="none">
                <a:solidFill>
                  <a:srgbClr val="B7B7B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Safety and challenge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1924375" y="2655875"/>
            <a:ext cx="43842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Arial"/>
              <a:buAutoNum type="arabicPeriod" startAt="4"/>
            </a:pPr>
            <a:r>
              <a:rPr lang="en" sz="2200" b="0" i="0" u="none" strike="noStrike" cap="none">
                <a:solidFill>
                  <a:srgbClr val="B7B7B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Action and intent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1924375" y="3393837"/>
            <a:ext cx="66606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Arial"/>
              <a:buAutoNum type="arabicPeriod" startAt="5"/>
            </a:pPr>
            <a:r>
              <a:rPr lang="en" sz="2200" b="0" i="0" u="none" strike="noStrike" cap="none">
                <a:solidFill>
                  <a:srgbClr val="B7B7B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Valuing and reconstructing experience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1924375" y="4131825"/>
            <a:ext cx="5733899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Arial"/>
              <a:buAutoNum type="arabicPeriod" startAt="6"/>
            </a:pPr>
            <a:r>
              <a:rPr lang="en" sz="2200" b="0" i="0" u="none" strike="noStrike" cap="none">
                <a:solidFill>
                  <a:srgbClr val="B7B7B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Planning and being responsive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924375" y="551775"/>
            <a:ext cx="3796499" cy="489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Telling and growth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1924375" y="1225962"/>
            <a:ext cx="41148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 startAt="2"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Confidence and uncertainty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1924375" y="2655875"/>
            <a:ext cx="43842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 startAt="4"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Action and intent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106175" y="61875"/>
            <a:ext cx="3421200" cy="489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Framework: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1439850" y="1321275"/>
            <a:ext cx="6264299" cy="194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I identify tension pairs within a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teacher’s mathematics practice?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41575" y="70750"/>
            <a:ext cx="33384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Question: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70750" y="70775"/>
            <a:ext cx="46362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Methodology: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471875" y="861175"/>
            <a:ext cx="68424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602250" y="719675"/>
            <a:ext cx="7939500" cy="55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Naomi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1379300" y="1703700"/>
            <a:ext cx="65826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participant on my District Learning Team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379300" y="3206900"/>
            <a:ext cx="65826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interviews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1379300" y="2487225"/>
            <a:ext cx="65826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classroom observations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70750" y="70775"/>
            <a:ext cx="46362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Analysis: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42400" y="719675"/>
            <a:ext cx="8033700" cy="273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Telling and Growth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values hands-on, collaborative activities where students talk and work through things together to come up with many different ways to do things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tension arises when she is faced with students who are not accustomed to being taught this way and finds herself reverting back to “old school” teaching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955550" y="3633475"/>
            <a:ext cx="7007399" cy="8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neither managed nor resolved, this tension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became an impetus for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70750" y="70775"/>
            <a:ext cx="46362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Analysis: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460075" y="896575"/>
            <a:ext cx="8033700" cy="208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Confidence and Uncertainty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initially she hid her struggles with math from her students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eventually she felt compelled to reveal her uncertainty deciding “maybe it would be okay if they knew”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955550" y="3633475"/>
            <a:ext cx="7007399" cy="8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 tension is not resolved but it is managed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70750" y="70775"/>
            <a:ext cx="46362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Analysis: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460075" y="896575"/>
            <a:ext cx="8033700" cy="23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Action and Intent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aware that her teaching style requires the use of formative assessment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yet her reliance on summative assessment creates tension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955550" y="3633475"/>
            <a:ext cx="7007399" cy="8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another tension in which seeking professional growth is seen as part of the outcome in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70750" y="70775"/>
            <a:ext cx="46362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Discussion: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555150" y="637025"/>
            <a:ext cx="8033700" cy="132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limitation in applying Berry’s (2007) framework</a:t>
            </a:r>
          </a:p>
          <a:p>
            <a:pPr marL="9144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tensions emerged that do not fit within the prescribed categories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555150" y="1970100"/>
            <a:ext cx="8033700" cy="120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 startAt="2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beneficial to consider further categorizing the tensions according to whether they are personal or pedagogical tensions, or possibly conflicts from external, systemic influences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555150" y="3401650"/>
            <a:ext cx="7848599" cy="132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 startAt="3"/>
            </a:pPr>
            <a:r>
              <a:rPr lang="en" sz="200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beneficial to compare tensions felt by a beginning teacher with those of an experienced teacher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1150650" y="1211525"/>
            <a:ext cx="6842700" cy="891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tensions do mathematics teachers experience?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1280100" y="2292650"/>
            <a:ext cx="6583800" cy="891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 teachers cope with tensions?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280100" y="3373775"/>
            <a:ext cx="6583800" cy="891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effect does this have on their mathematics teaching practice and professional growth?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59700" y="178450"/>
            <a:ext cx="6583800" cy="7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Tensions?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1043608" y="843558"/>
            <a:ext cx="7056783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My results indicate that unlike prior </a:t>
            </a: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on tensions, teachers do not simply manage these opposing forces but also work at, and seek help in, resolving them.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70750" y="70775"/>
            <a:ext cx="4636200" cy="64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Implications:</a:t>
            </a:r>
          </a:p>
        </p:txBody>
      </p:sp>
      <p:sp>
        <p:nvSpPr>
          <p:cNvPr id="220" name="Shape 220"/>
          <p:cNvSpPr/>
          <p:nvPr/>
        </p:nvSpPr>
        <p:spPr>
          <a:xfrm>
            <a:off x="1019275" y="2355725"/>
            <a:ext cx="6912767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tensions drive teachers to seek professional growth opportunities? </a:t>
            </a:r>
          </a:p>
        </p:txBody>
      </p:sp>
      <p:sp>
        <p:nvSpPr>
          <p:cNvPr id="221" name="Shape 221"/>
          <p:cNvSpPr/>
          <p:nvPr/>
        </p:nvSpPr>
        <p:spPr>
          <a:xfrm>
            <a:off x="1043608" y="3369158"/>
            <a:ext cx="7056783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tensions be effectively recreated in a professional development setting as a catalyst for professional growth?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Shape 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0"/>
            <a:ext cx="6858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3601575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~striving to attain competing, worthwhile aims~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(Ball, 1993)  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46550" y="186925"/>
            <a:ext cx="7824600" cy="49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Tension is described variously in research as: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397650" y="1215525"/>
            <a:ext cx="8348700" cy="90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~deliberating about alternatives rather than making choices~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(Nicol, 1997)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562800" y="2408550"/>
            <a:ext cx="8018400" cy="90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~a situation in which a perfect solution is not available~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(Katz &amp; Rath, 1992)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200300" y="193900"/>
            <a:ext cx="6696599" cy="58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Tensions: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828625" y="1125037"/>
            <a:ext cx="6696599" cy="58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endemic to the teaching profession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783175" y="1949875"/>
            <a:ext cx="6787500" cy="1102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encompass the inner turmoil teachers experience when faced with contradictory alternatives for which there are no clear answers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828625" y="3404150"/>
            <a:ext cx="6696599" cy="91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not problems to be solved </a:t>
            </a: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they result in good-enough compromises, not neat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336150" y="106125"/>
            <a:ext cx="8471699" cy="14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Berlak and Berlak (1981)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identified sixteen dilemmas for the purpose of illuminating the relationship between everyday school events to broader social, economics, and political issues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395536" y="1707653"/>
            <a:ext cx="8471699" cy="14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Lampert (1985)</a:t>
            </a: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teachers are dilemma managers who accept conflict as endemic and even useful to practice rather than as a burden that needs to be eliminated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336150" y="3482150"/>
            <a:ext cx="8471699" cy="14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Adler (1998)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language of tensions is “a powerful explanatory and analytic tool, and a source of praxis for mathematics teachers.” (p. 26)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395536" y="1707653"/>
            <a:ext cx="8471699" cy="14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B7B7B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Lampert (1985)</a:t>
            </a: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teachers are dilemma managers who accept conflict as endemic and even useful to practice rather than as a burden that needs to be eliminated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323528" y="123478"/>
            <a:ext cx="8471699" cy="14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B7B7B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Berlak and Berlak (1981)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B7B7B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identified sixteen dilemmas for the purpose of illuminating the relationship between everyday school events to broader social, economics, and political issues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336150" y="928225"/>
            <a:ext cx="8471699" cy="86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6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utilized the notion of tension as a framework for both undertaking and analyzing her research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336150" y="1737750"/>
            <a:ext cx="8471699" cy="1358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result was twelve tensions expressed as dichotomous pairs that “</a:t>
            </a:r>
            <a:r>
              <a:rPr lang="en" sz="2000" b="0" i="1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capture the sense of conflicting purpose and ambiguity held within each</a:t>
            </a: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” (Berry, 2007, p. 120)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336150" y="3282275"/>
            <a:ext cx="8471699" cy="91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6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2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Noting that these tensions do not exist in isolation, she used their interconnectedness as a lens to examine her practice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02625" y="201325"/>
            <a:ext cx="4280700" cy="5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Berry (2007)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1947975" y="530875"/>
            <a:ext cx="3796499" cy="489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Telling and growth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129775" y="58975"/>
            <a:ext cx="3938169" cy="47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Berry’s Tension Framework:</a:t>
            </a:r>
          </a:p>
        </p:txBody>
      </p:sp>
      <p:sp>
        <p:nvSpPr>
          <p:cNvPr id="104" name="Shape 104"/>
          <p:cNvSpPr/>
          <p:nvPr/>
        </p:nvSpPr>
        <p:spPr>
          <a:xfrm>
            <a:off x="683568" y="1131590"/>
            <a:ext cx="8064896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between informing and creating opportunities to reflect and self-direct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between acknowledging prospective teachers’ needs and concerns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challenging them to grow.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1947975" y="530875"/>
            <a:ext cx="3796499" cy="489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Telling and growth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947975" y="1205075"/>
            <a:ext cx="41148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 startAt="2"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Confidence and uncertainty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29775" y="58975"/>
            <a:ext cx="3938169" cy="47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Berry’s Tension Framework:</a:t>
            </a:r>
          </a:p>
        </p:txBody>
      </p:sp>
      <p:sp>
        <p:nvSpPr>
          <p:cNvPr id="112" name="Shape 112"/>
          <p:cNvSpPr/>
          <p:nvPr/>
        </p:nvSpPr>
        <p:spPr>
          <a:xfrm>
            <a:off x="539552" y="1707653"/>
            <a:ext cx="8352928" cy="16312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between making explicit the complexities and messiness of teaching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helping prospective teachers feel confident to progress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between exposing vulnerability as a teacher educator and maintaining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prospective teachers’ confidence in the teacher educator as a leader.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1947975" y="530875"/>
            <a:ext cx="3796499" cy="489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Telling and growth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1947975" y="1205075"/>
            <a:ext cx="4114800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100000"/>
              <a:buFont typeface="Arial"/>
              <a:buAutoNum type="arabicPeriod" startAt="2"/>
            </a:pPr>
            <a:r>
              <a:rPr lang="en" sz="2200" b="0" i="0" u="none" strike="noStrike" cap="none">
                <a:solidFill>
                  <a:srgbClr val="B2B2B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Confidence and uncertainty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1947975" y="1897000"/>
            <a:ext cx="3796499" cy="6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AutoNum type="arabicPeriod" startAt="3"/>
            </a:pPr>
            <a:r>
              <a:rPr lang="en" sz="2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Safety and challenge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129775" y="58975"/>
            <a:ext cx="3938169" cy="47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Berry’s Tension Framework:</a:t>
            </a:r>
          </a:p>
        </p:txBody>
      </p:sp>
      <p:sp>
        <p:nvSpPr>
          <p:cNvPr id="121" name="Shape 121"/>
          <p:cNvSpPr/>
          <p:nvPr/>
        </p:nvSpPr>
        <p:spPr>
          <a:xfrm>
            <a:off x="467543" y="2499741"/>
            <a:ext cx="8424935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between a constructive learning experience and an uncomfortable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learning experience.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Microsoft Office PowerPoint</Application>
  <PresentationFormat>On-screen Show (16:9)</PresentationFormat>
  <Paragraphs>138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simple-light-2</vt:lpstr>
      <vt:lpstr>Tensions in Teaching Mathematics:</vt:lpstr>
      <vt:lpstr>PowerPoint Presentation</vt:lpstr>
      <vt:lpstr>~striving to attain competing, worthwhile aims~  (Ball, 1993)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Tensions in Teaching Mathematics:</dc:title>
  <cp:lastModifiedBy>Annette Rouleau</cp:lastModifiedBy>
  <cp:revision>1</cp:revision>
  <dcterms:modified xsi:type="dcterms:W3CDTF">2016-10-15T14:30:14Z</dcterms:modified>
</cp:coreProperties>
</file>