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6"/>
  </p:notesMasterIdLst>
  <p:sldIdLst>
    <p:sldId id="256" r:id="rId2"/>
    <p:sldId id="283" r:id="rId3"/>
    <p:sldId id="286" r:id="rId4"/>
    <p:sldId id="287" r:id="rId5"/>
    <p:sldId id="289" r:id="rId6"/>
    <p:sldId id="281" r:id="rId7"/>
    <p:sldId id="258" r:id="rId8"/>
    <p:sldId id="285" r:id="rId9"/>
    <p:sldId id="259" r:id="rId10"/>
    <p:sldId id="282" r:id="rId11"/>
    <p:sldId id="257" r:id="rId12"/>
    <p:sldId id="260" r:id="rId13"/>
    <p:sldId id="261" r:id="rId14"/>
    <p:sldId id="262" r:id="rId15"/>
    <p:sldId id="263" r:id="rId16"/>
    <p:sldId id="264" r:id="rId17"/>
    <p:sldId id="265" r:id="rId18"/>
    <p:sldId id="266" r:id="rId19"/>
    <p:sldId id="267" r:id="rId20"/>
    <p:sldId id="269" r:id="rId21"/>
    <p:sldId id="270" r:id="rId22"/>
    <p:sldId id="268" r:id="rId23"/>
    <p:sldId id="271" r:id="rId24"/>
    <p:sldId id="272" r:id="rId25"/>
    <p:sldId id="273" r:id="rId26"/>
    <p:sldId id="274" r:id="rId27"/>
    <p:sldId id="275" r:id="rId28"/>
    <p:sldId id="284" r:id="rId29"/>
    <p:sldId id="293" r:id="rId30"/>
    <p:sldId id="292" r:id="rId31"/>
    <p:sldId id="295" r:id="rId32"/>
    <p:sldId id="296" r:id="rId33"/>
    <p:sldId id="306" r:id="rId34"/>
    <p:sldId id="297" r:id="rId35"/>
    <p:sldId id="298" r:id="rId36"/>
    <p:sldId id="299" r:id="rId37"/>
    <p:sldId id="300" r:id="rId38"/>
    <p:sldId id="301" r:id="rId39"/>
    <p:sldId id="302" r:id="rId40"/>
    <p:sldId id="303" r:id="rId41"/>
    <p:sldId id="304" r:id="rId42"/>
    <p:sldId id="305" r:id="rId43"/>
    <p:sldId id="307" r:id="rId44"/>
    <p:sldId id="276" r:id="rId45"/>
  </p:sldIdLst>
  <p:sldSz cx="9144000" cy="5143500" type="screen16x9"/>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38874" autoAdjust="0"/>
  </p:normalViewPr>
  <p:slideViewPr>
    <p:cSldViewPr snapToGrid="0">
      <p:cViewPr varScale="1">
        <p:scale>
          <a:sx n="47" d="100"/>
          <a:sy n="47" d="100"/>
        </p:scale>
        <p:origin x="1675" y="27"/>
      </p:cViewPr>
      <p:guideLst/>
    </p:cSldViewPr>
  </p:slideViewPr>
  <p:notesTextViewPr>
    <p:cViewPr>
      <p:scale>
        <a:sx n="1" d="1"/>
        <a:sy n="1" d="1"/>
      </p:scale>
      <p:origin x="0" y="0"/>
    </p:cViewPr>
  </p:notesTextViewPr>
  <p:notesViewPr>
    <p:cSldViewPr snapToGrid="0">
      <p:cViewPr varScale="1">
        <p:scale>
          <a:sx n="70" d="100"/>
          <a:sy n="70" d="100"/>
        </p:scale>
        <p:origin x="2040" y="4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458788" y="719138"/>
            <a:ext cx="6399212"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31521" y="4560569"/>
            <a:ext cx="5852159" cy="4320539"/>
          </a:xfrm>
          <a:prstGeom prst="rect">
            <a:avLst/>
          </a:prstGeom>
          <a:noFill/>
          <a:ln>
            <a:noFill/>
          </a:ln>
        </p:spPr>
        <p:txBody>
          <a:bodyPr lIns="96170" tIns="96170" rIns="96170" bIns="96170" anchor="t" anchorCtr="0"/>
          <a:lstStyle>
            <a:lvl1pPr marL="0" marR="0" lvl="0" indent="0" algn="l" rtl="0">
              <a:spcBef>
                <a:spcPts val="0"/>
              </a:spcBef>
              <a:defRPr sz="1100" b="0" i="0" u="none" strike="noStrike" cap="none">
                <a:solidFill>
                  <a:schemeClr val="dk1"/>
                </a:solidFill>
                <a:latin typeface="Arial"/>
                <a:ea typeface="Arial"/>
                <a:cs typeface="Arial"/>
                <a:sym typeface="Arial"/>
              </a:defRPr>
            </a:lvl1pPr>
            <a:lvl2pPr marL="457200" marR="0" lvl="1" indent="0" algn="l" rtl="0">
              <a:spcBef>
                <a:spcPts val="0"/>
              </a:spcBef>
              <a:defRPr sz="1100" b="0" i="0" u="none" strike="noStrike" cap="none">
                <a:solidFill>
                  <a:schemeClr val="dk1"/>
                </a:solidFill>
                <a:latin typeface="Arial"/>
                <a:ea typeface="Arial"/>
                <a:cs typeface="Arial"/>
                <a:sym typeface="Arial"/>
              </a:defRPr>
            </a:lvl2pPr>
            <a:lvl3pPr marL="914400" marR="0" lvl="2" indent="0" algn="l" rtl="0">
              <a:spcBef>
                <a:spcPts val="0"/>
              </a:spcBef>
              <a:defRPr sz="1100" b="0" i="0" u="none" strike="noStrike" cap="none">
                <a:solidFill>
                  <a:schemeClr val="dk1"/>
                </a:solidFill>
                <a:latin typeface="Arial"/>
                <a:ea typeface="Arial"/>
                <a:cs typeface="Arial"/>
                <a:sym typeface="Arial"/>
              </a:defRPr>
            </a:lvl3pPr>
            <a:lvl4pPr marL="1371600" marR="0" lvl="3" indent="0" algn="l" rtl="0">
              <a:spcBef>
                <a:spcPts val="0"/>
              </a:spcBef>
              <a:defRPr sz="1100" b="0" i="0" u="none" strike="noStrike" cap="none">
                <a:solidFill>
                  <a:schemeClr val="dk1"/>
                </a:solidFill>
                <a:latin typeface="Arial"/>
                <a:ea typeface="Arial"/>
                <a:cs typeface="Arial"/>
                <a:sym typeface="Arial"/>
              </a:defRPr>
            </a:lvl4pPr>
            <a:lvl5pPr marL="1828800" marR="0" lvl="4" indent="0" algn="l" rtl="0">
              <a:spcBef>
                <a:spcPts val="0"/>
              </a:spcBef>
              <a:defRPr sz="1100" b="0" i="0" u="none" strike="noStrike" cap="none">
                <a:solidFill>
                  <a:schemeClr val="dk1"/>
                </a:solidFill>
                <a:latin typeface="Arial"/>
                <a:ea typeface="Arial"/>
                <a:cs typeface="Arial"/>
                <a:sym typeface="Arial"/>
              </a:defRPr>
            </a:lvl5pPr>
            <a:lvl6pPr marL="2286000" marR="0" lvl="5" indent="0" algn="l" rtl="0">
              <a:spcBef>
                <a:spcPts val="0"/>
              </a:spcBef>
              <a:defRPr sz="1100" b="0" i="0" u="none" strike="noStrike" cap="none">
                <a:solidFill>
                  <a:schemeClr val="dk1"/>
                </a:solidFill>
                <a:latin typeface="Arial"/>
                <a:ea typeface="Arial"/>
                <a:cs typeface="Arial"/>
                <a:sym typeface="Arial"/>
              </a:defRPr>
            </a:lvl6pPr>
            <a:lvl7pPr marL="2743200" marR="0" lvl="6" indent="0" algn="l" rtl="0">
              <a:spcBef>
                <a:spcPts val="0"/>
              </a:spcBef>
              <a:defRPr sz="1100" b="0" i="0" u="none" strike="noStrike" cap="none">
                <a:solidFill>
                  <a:schemeClr val="dk1"/>
                </a:solidFill>
                <a:latin typeface="Arial"/>
                <a:ea typeface="Arial"/>
                <a:cs typeface="Arial"/>
                <a:sym typeface="Arial"/>
              </a:defRPr>
            </a:lvl7pPr>
            <a:lvl8pPr marL="3200400" marR="0" lvl="7" indent="0" algn="l" rtl="0">
              <a:spcBef>
                <a:spcPts val="0"/>
              </a:spcBef>
              <a:defRPr sz="1100" b="0" i="0" u="none" strike="noStrike" cap="none">
                <a:solidFill>
                  <a:schemeClr val="dk1"/>
                </a:solidFill>
                <a:latin typeface="Arial"/>
                <a:ea typeface="Arial"/>
                <a:cs typeface="Arial"/>
                <a:sym typeface="Arial"/>
              </a:defRPr>
            </a:lvl8pPr>
            <a:lvl9pPr marL="3657600" marR="0" lvl="8" indent="0" algn="l" rtl="0">
              <a:spcBef>
                <a:spcPts val="0"/>
              </a:spcBef>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2" name="Shape 52"/>
          <p:cNvSpPr txBox="1">
            <a:spLocks noGrp="1"/>
          </p:cNvSpPr>
          <p:nvPr>
            <p:ph type="body" idx="1"/>
          </p:nvPr>
        </p:nvSpPr>
        <p:spPr>
          <a:xfrm>
            <a:off x="731521" y="4560569"/>
            <a:ext cx="5852159" cy="4320539"/>
          </a:xfrm>
          <a:prstGeom prst="rect">
            <a:avLst/>
          </a:prstGeom>
          <a:noFill/>
          <a:ln>
            <a:noFill/>
          </a:ln>
        </p:spPr>
        <p:txBody>
          <a:bodyPr lIns="96170" tIns="96170" rIns="96170" bIns="96170" anchor="t" anchorCtr="0">
            <a:noAutofit/>
          </a:bodyPr>
          <a:lstStyle/>
          <a:p>
            <a:pPr>
              <a:buClr>
                <a:schemeClr val="dk1"/>
              </a:buClr>
              <a:buSzPct val="25000"/>
            </a:pPr>
            <a:endParaRPr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36221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458788" y="719138"/>
            <a:ext cx="6399212"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9" name="Shape 59"/>
          <p:cNvSpPr txBox="1">
            <a:spLocks noGrp="1"/>
          </p:cNvSpPr>
          <p:nvPr>
            <p:ph type="body" idx="1"/>
          </p:nvPr>
        </p:nvSpPr>
        <p:spPr>
          <a:xfrm>
            <a:off x="731521" y="4560569"/>
            <a:ext cx="5852159" cy="4320539"/>
          </a:xfrm>
          <a:prstGeom prst="rect">
            <a:avLst/>
          </a:prstGeom>
          <a:noFill/>
          <a:ln>
            <a:noFill/>
          </a:ln>
        </p:spPr>
        <p:txBody>
          <a:bodyPr lIns="96170" tIns="96170" rIns="96170" bIns="96170" anchor="t" anchorCtr="0">
            <a:noAutofit/>
          </a:bodyPr>
          <a:lstStyle/>
          <a:p>
            <a:pPr>
              <a:lnSpc>
                <a:spcPct val="115000"/>
              </a:lnSpc>
              <a:buClr>
                <a:schemeClr val="dk1"/>
              </a:buClr>
              <a:buSzPct val="25000"/>
            </a:pPr>
            <a:endParaRPr lang="en" sz="12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3" name="Shape 83"/>
          <p:cNvSpPr txBox="1">
            <a:spLocks noGrp="1"/>
          </p:cNvSpPr>
          <p:nvPr>
            <p:ph type="body" idx="1"/>
          </p:nvPr>
        </p:nvSpPr>
        <p:spPr>
          <a:xfrm>
            <a:off x="731521" y="4560569"/>
            <a:ext cx="5852159" cy="4320539"/>
          </a:xfrm>
          <a:prstGeom prst="rect">
            <a:avLst/>
          </a:prstGeom>
          <a:noFill/>
          <a:ln>
            <a:noFill/>
          </a:ln>
        </p:spPr>
        <p:txBody>
          <a:bodyPr lIns="96170" tIns="96170" rIns="96170" bIns="96170" anchor="t" anchorCtr="0">
            <a:noAutofit/>
          </a:bodyPr>
          <a:lstStyle/>
          <a:p>
            <a:pPr>
              <a:lnSpc>
                <a:spcPct val="115000"/>
              </a:lnSpc>
              <a:buClr>
                <a:schemeClr val="dk1"/>
              </a:buClr>
              <a:buSzPct val="25000"/>
            </a:pPr>
            <a:endParaRPr sz="1200" dirty="0"/>
          </a:p>
          <a:p>
            <a:pPr>
              <a:lnSpc>
                <a:spcPct val="115000"/>
              </a:lnSpc>
              <a:buClr>
                <a:schemeClr val="dk1"/>
              </a:buClr>
              <a:buSzPct val="25000"/>
            </a:pPr>
            <a:endParaRPr sz="12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2" name="Shape 92"/>
          <p:cNvSpPr txBox="1">
            <a:spLocks noGrp="1"/>
          </p:cNvSpPr>
          <p:nvPr>
            <p:ph type="body" idx="1"/>
          </p:nvPr>
        </p:nvSpPr>
        <p:spPr>
          <a:xfrm>
            <a:off x="731521" y="4560569"/>
            <a:ext cx="5852159" cy="4320539"/>
          </a:xfrm>
          <a:prstGeom prst="rect">
            <a:avLst/>
          </a:prstGeom>
          <a:noFill/>
          <a:ln>
            <a:noFill/>
          </a:ln>
        </p:spPr>
        <p:txBody>
          <a:bodyPr lIns="96170" tIns="96170" rIns="96170" bIns="96170" anchor="t" anchorCtr="0">
            <a:noAutofit/>
          </a:bodyPr>
          <a:lstStyle/>
          <a:p>
            <a:pPr>
              <a:buClr>
                <a:schemeClr val="dk1"/>
              </a:buClr>
              <a:buSzPct val="25000"/>
            </a:pPr>
            <a:endParaRPr lang="en" sz="12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458788" y="719138"/>
            <a:ext cx="6399212"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731521" y="4560569"/>
            <a:ext cx="5852159" cy="4320539"/>
          </a:xfrm>
          <a:prstGeom prst="rect">
            <a:avLst/>
          </a:prstGeom>
          <a:noFill/>
          <a:ln>
            <a:noFill/>
          </a:ln>
        </p:spPr>
        <p:txBody>
          <a:bodyPr lIns="96170" tIns="96170" rIns="96170" bIns="96170" anchor="t" anchorCtr="0">
            <a:noAutofit/>
          </a:bodyPr>
          <a:lstStyle/>
          <a:p>
            <a:pPr marL="160310" indent="0">
              <a:buClr>
                <a:srgbClr val="222222"/>
              </a:buClr>
              <a:buSzPct val="100000"/>
              <a:buFont typeface="Arial"/>
              <a:buNone/>
            </a:pPr>
            <a:endParaRPr lang="en" sz="1300" dirty="0">
              <a:solidFill>
                <a:srgbClr val="222222"/>
              </a:solidFill>
              <a:highlight>
                <a:srgbClr val="FFFFFF"/>
              </a:highligh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458788" y="719138"/>
            <a:ext cx="6399212"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7" name="Shape 107"/>
          <p:cNvSpPr txBox="1">
            <a:spLocks noGrp="1"/>
          </p:cNvSpPr>
          <p:nvPr>
            <p:ph type="body" idx="1"/>
          </p:nvPr>
        </p:nvSpPr>
        <p:spPr>
          <a:xfrm>
            <a:off x="731521" y="4560569"/>
            <a:ext cx="5852159" cy="4320539"/>
          </a:xfrm>
          <a:prstGeom prst="rect">
            <a:avLst/>
          </a:prstGeom>
          <a:noFill/>
          <a:ln>
            <a:noFill/>
          </a:ln>
        </p:spPr>
        <p:txBody>
          <a:bodyPr lIns="96170" tIns="96170" rIns="96170" bIns="96170" anchor="t" anchorCtr="0">
            <a:noAutofit/>
          </a:bodyPr>
          <a:lstStyle/>
          <a:p>
            <a:pPr marL="160310">
              <a:buClr>
                <a:srgbClr val="222222"/>
              </a:buClr>
              <a:buSzPct val="25000"/>
            </a:pPr>
            <a:endParaRPr lang="en" sz="1300" dirty="0">
              <a:solidFill>
                <a:srgbClr val="222222"/>
              </a:solidFill>
              <a:highlight>
                <a:srgbClr val="FFFFFF"/>
              </a:highligh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458788" y="719138"/>
            <a:ext cx="6399212"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5" name="Shape 115"/>
          <p:cNvSpPr txBox="1">
            <a:spLocks noGrp="1"/>
          </p:cNvSpPr>
          <p:nvPr>
            <p:ph type="body" idx="1"/>
          </p:nvPr>
        </p:nvSpPr>
        <p:spPr>
          <a:xfrm>
            <a:off x="731521" y="4560569"/>
            <a:ext cx="5852159" cy="4320539"/>
          </a:xfrm>
          <a:prstGeom prst="rect">
            <a:avLst/>
          </a:prstGeom>
          <a:noFill/>
          <a:ln>
            <a:noFill/>
          </a:ln>
        </p:spPr>
        <p:txBody>
          <a:bodyPr lIns="96170" tIns="96170" rIns="96170" bIns="96170" anchor="t" anchorCtr="0">
            <a:noAutofit/>
          </a:bodyPr>
          <a:lstStyle/>
          <a:p>
            <a:pPr marL="160310">
              <a:buClr>
                <a:srgbClr val="222222"/>
              </a:buClr>
              <a:buSzPct val="25000"/>
            </a:pPr>
            <a:endParaRPr lang="en" sz="1300" dirty="0">
              <a:solidFill>
                <a:srgbClr val="222222"/>
              </a:solidFill>
              <a:highlight>
                <a:srgbClr val="FFFFFF"/>
              </a:highligh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458788" y="719138"/>
            <a:ext cx="6399212"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4" name="Shape 124"/>
          <p:cNvSpPr txBox="1">
            <a:spLocks noGrp="1"/>
          </p:cNvSpPr>
          <p:nvPr>
            <p:ph type="body" idx="1"/>
          </p:nvPr>
        </p:nvSpPr>
        <p:spPr>
          <a:xfrm>
            <a:off x="731521" y="4560569"/>
            <a:ext cx="5852159" cy="4320539"/>
          </a:xfrm>
          <a:prstGeom prst="rect">
            <a:avLst/>
          </a:prstGeom>
          <a:noFill/>
          <a:ln>
            <a:noFill/>
          </a:ln>
        </p:spPr>
        <p:txBody>
          <a:bodyPr lIns="96170" tIns="96170" rIns="96170" bIns="96170" anchor="t" anchorCtr="0">
            <a:noAutofit/>
          </a:bodyPr>
          <a:lstStyle/>
          <a:p>
            <a:pPr marL="160310">
              <a:buClr>
                <a:srgbClr val="222222"/>
              </a:buClr>
              <a:buSzPct val="25000"/>
            </a:pPr>
            <a:endParaRPr lang="en" sz="1300" dirty="0">
              <a:solidFill>
                <a:srgbClr val="222222"/>
              </a:solidFill>
              <a:highlight>
                <a:srgbClr val="FFFFFF"/>
              </a:highligh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458788" y="719138"/>
            <a:ext cx="6399212"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4" name="Shape 134"/>
          <p:cNvSpPr txBox="1">
            <a:spLocks noGrp="1"/>
          </p:cNvSpPr>
          <p:nvPr>
            <p:ph type="body" idx="1"/>
          </p:nvPr>
        </p:nvSpPr>
        <p:spPr>
          <a:xfrm>
            <a:off x="731521" y="4560569"/>
            <a:ext cx="5852159" cy="4320539"/>
          </a:xfrm>
          <a:prstGeom prst="rect">
            <a:avLst/>
          </a:prstGeom>
          <a:noFill/>
          <a:ln>
            <a:noFill/>
          </a:ln>
        </p:spPr>
        <p:txBody>
          <a:bodyPr lIns="96170" tIns="96170" rIns="96170" bIns="96170" anchor="t" anchorCtr="0">
            <a:noAutofit/>
          </a:bodyPr>
          <a:lstStyle/>
          <a:p>
            <a:pPr marL="160310">
              <a:buClr>
                <a:srgbClr val="222222"/>
              </a:buClr>
              <a:buSzPct val="25000"/>
            </a:pPr>
            <a:endParaRPr lang="en" sz="1300" dirty="0">
              <a:solidFill>
                <a:srgbClr val="222222"/>
              </a:solidFill>
              <a:highlight>
                <a:srgbClr val="FFFFFF"/>
              </a:highlight>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458788" y="719138"/>
            <a:ext cx="6399212"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5" name="Shape 145"/>
          <p:cNvSpPr txBox="1">
            <a:spLocks noGrp="1"/>
          </p:cNvSpPr>
          <p:nvPr>
            <p:ph type="body" idx="1"/>
          </p:nvPr>
        </p:nvSpPr>
        <p:spPr>
          <a:xfrm>
            <a:off x="731521" y="4560569"/>
            <a:ext cx="5852159" cy="4320539"/>
          </a:xfrm>
          <a:prstGeom prst="rect">
            <a:avLst/>
          </a:prstGeom>
          <a:noFill/>
          <a:ln>
            <a:noFill/>
          </a:ln>
        </p:spPr>
        <p:txBody>
          <a:bodyPr lIns="96170" tIns="96170" rIns="96170" bIns="96170" anchor="t" anchorCtr="0">
            <a:noAutofit/>
          </a:bodyPr>
          <a:lstStyle/>
          <a:p>
            <a:pPr>
              <a:buClr>
                <a:schemeClr val="dk1"/>
              </a:buClr>
              <a:buSzPct val="25000"/>
            </a:pPr>
            <a:endParaRPr sz="1300" b="1" dirty="0">
              <a:solidFill>
                <a:srgbClr val="222222"/>
              </a:solidFill>
              <a:highlight>
                <a:srgbClr val="FFFFFF"/>
              </a:highligh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83658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458788" y="719138"/>
            <a:ext cx="6399212"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1" name="Shape 171"/>
          <p:cNvSpPr txBox="1">
            <a:spLocks noGrp="1"/>
          </p:cNvSpPr>
          <p:nvPr>
            <p:ph type="body" idx="1"/>
          </p:nvPr>
        </p:nvSpPr>
        <p:spPr>
          <a:xfrm>
            <a:off x="731521" y="4560569"/>
            <a:ext cx="5852159" cy="4320539"/>
          </a:xfrm>
          <a:prstGeom prst="rect">
            <a:avLst/>
          </a:prstGeom>
          <a:noFill/>
          <a:ln>
            <a:noFill/>
          </a:ln>
        </p:spPr>
        <p:txBody>
          <a:bodyPr lIns="96170" tIns="96170" rIns="96170" bIns="96170" anchor="t" anchorCtr="0">
            <a:noAutofit/>
          </a:bodyPr>
          <a:lstStyle/>
          <a:p>
            <a:pPr>
              <a:buClr>
                <a:schemeClr val="dk1"/>
              </a:buClr>
              <a:buSzPct val="25000"/>
            </a:pPr>
            <a:endParaRPr lang="en" sz="12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458788" y="719138"/>
            <a:ext cx="6399212"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7" name="Shape 177"/>
          <p:cNvSpPr txBox="1">
            <a:spLocks noGrp="1"/>
          </p:cNvSpPr>
          <p:nvPr>
            <p:ph type="body" idx="1"/>
          </p:nvPr>
        </p:nvSpPr>
        <p:spPr>
          <a:xfrm>
            <a:off x="731521" y="4560569"/>
            <a:ext cx="5852159" cy="4320539"/>
          </a:xfrm>
          <a:prstGeom prst="rect">
            <a:avLst/>
          </a:prstGeom>
          <a:noFill/>
          <a:ln>
            <a:noFill/>
          </a:ln>
        </p:spPr>
        <p:txBody>
          <a:bodyPr lIns="96170" tIns="96170" rIns="96170" bIns="96170" anchor="t" anchorCtr="0">
            <a:noAutofit/>
          </a:bodyPr>
          <a:lstStyle/>
          <a:p>
            <a:pPr>
              <a:buClr>
                <a:schemeClr val="dk1"/>
              </a:buClr>
              <a:buSzPct val="25000"/>
            </a:pPr>
            <a:endParaRPr sz="12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458788" y="719138"/>
            <a:ext cx="6399212"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7" name="Shape 157"/>
          <p:cNvSpPr txBox="1">
            <a:spLocks noGrp="1"/>
          </p:cNvSpPr>
          <p:nvPr>
            <p:ph type="body" idx="1"/>
          </p:nvPr>
        </p:nvSpPr>
        <p:spPr>
          <a:xfrm>
            <a:off x="731521" y="4560569"/>
            <a:ext cx="5852159" cy="4320539"/>
          </a:xfrm>
          <a:prstGeom prst="rect">
            <a:avLst/>
          </a:prstGeom>
          <a:noFill/>
          <a:ln>
            <a:noFill/>
          </a:ln>
        </p:spPr>
        <p:txBody>
          <a:bodyPr lIns="96170" tIns="96170" rIns="96170" bIns="96170" anchor="t" anchorCtr="0">
            <a:noAutofit/>
          </a:bodyPr>
          <a:lstStyle/>
          <a:p>
            <a:pPr>
              <a:buClr>
                <a:schemeClr val="dk1"/>
              </a:buClr>
              <a:buSzPct val="25000"/>
            </a:pPr>
            <a:endParaRPr sz="12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458788" y="719138"/>
            <a:ext cx="6399212"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7" name="Shape 187"/>
          <p:cNvSpPr txBox="1">
            <a:spLocks noGrp="1"/>
          </p:cNvSpPr>
          <p:nvPr>
            <p:ph type="body" idx="1"/>
          </p:nvPr>
        </p:nvSpPr>
        <p:spPr>
          <a:xfrm>
            <a:off x="731521" y="4560569"/>
            <a:ext cx="5852159" cy="4320539"/>
          </a:xfrm>
          <a:prstGeom prst="rect">
            <a:avLst/>
          </a:prstGeom>
          <a:noFill/>
          <a:ln>
            <a:noFill/>
          </a:ln>
        </p:spPr>
        <p:txBody>
          <a:bodyPr lIns="96170" tIns="96170" rIns="96170" bIns="96170" anchor="t" anchorCtr="0">
            <a:noAutofit/>
          </a:bodyPr>
          <a:lstStyle/>
          <a:p>
            <a:pPr>
              <a:buClr>
                <a:schemeClr val="dk1"/>
              </a:buClr>
              <a:buSzPct val="25000"/>
            </a:pPr>
            <a:endParaRPr lang="en" sz="120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458788" y="719138"/>
            <a:ext cx="6399212"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4" name="Shape 194"/>
          <p:cNvSpPr txBox="1">
            <a:spLocks noGrp="1"/>
          </p:cNvSpPr>
          <p:nvPr>
            <p:ph type="body" idx="1"/>
          </p:nvPr>
        </p:nvSpPr>
        <p:spPr>
          <a:xfrm>
            <a:off x="731521" y="4560569"/>
            <a:ext cx="5852159" cy="4320539"/>
          </a:xfrm>
          <a:prstGeom prst="rect">
            <a:avLst/>
          </a:prstGeom>
          <a:noFill/>
          <a:ln>
            <a:noFill/>
          </a:ln>
        </p:spPr>
        <p:txBody>
          <a:bodyPr lIns="96170" tIns="96170" rIns="96170" bIns="96170" anchor="t" anchorCtr="0">
            <a:noAutofit/>
          </a:bodyPr>
          <a:lstStyle/>
          <a:p>
            <a:pPr>
              <a:buClr>
                <a:schemeClr val="dk1"/>
              </a:buClr>
              <a:buSzPct val="25000"/>
            </a:pPr>
            <a:endParaRPr lang="en" sz="120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458788" y="719138"/>
            <a:ext cx="6399212"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1" name="Shape 201"/>
          <p:cNvSpPr txBox="1">
            <a:spLocks noGrp="1"/>
          </p:cNvSpPr>
          <p:nvPr>
            <p:ph type="body" idx="1"/>
          </p:nvPr>
        </p:nvSpPr>
        <p:spPr>
          <a:xfrm>
            <a:off x="731521" y="4560569"/>
            <a:ext cx="5852159" cy="4320539"/>
          </a:xfrm>
          <a:prstGeom prst="rect">
            <a:avLst/>
          </a:prstGeom>
          <a:noFill/>
          <a:ln>
            <a:noFill/>
          </a:ln>
        </p:spPr>
        <p:txBody>
          <a:bodyPr lIns="96170" tIns="96170" rIns="96170" bIns="96170" anchor="t" anchorCtr="0">
            <a:noAutofit/>
          </a:bodyPr>
          <a:lstStyle/>
          <a:p>
            <a:pPr>
              <a:buClr>
                <a:schemeClr val="dk1"/>
              </a:buClr>
              <a:buSzPct val="25000"/>
            </a:pPr>
            <a:endParaRPr lang="en" sz="1200"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458788" y="719138"/>
            <a:ext cx="6399212"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8" name="Shape 208"/>
          <p:cNvSpPr txBox="1">
            <a:spLocks noGrp="1"/>
          </p:cNvSpPr>
          <p:nvPr>
            <p:ph type="body" idx="1"/>
          </p:nvPr>
        </p:nvSpPr>
        <p:spPr>
          <a:xfrm>
            <a:off x="731521" y="4560569"/>
            <a:ext cx="5852159" cy="4320539"/>
          </a:xfrm>
          <a:prstGeom prst="rect">
            <a:avLst/>
          </a:prstGeom>
          <a:noFill/>
          <a:ln>
            <a:noFill/>
          </a:ln>
        </p:spPr>
        <p:txBody>
          <a:bodyPr lIns="96170" tIns="96170" rIns="96170" bIns="96170" anchor="t" anchorCtr="0">
            <a:noAutofit/>
          </a:bodyPr>
          <a:lstStyle/>
          <a:p>
            <a:pPr>
              <a:buClr>
                <a:schemeClr val="dk1"/>
              </a:buClr>
              <a:buSzPct val="25000"/>
            </a:pPr>
            <a:endParaRPr sz="1300" dirty="0">
              <a:solidFill>
                <a:srgbClr val="333333"/>
              </a:solidFill>
              <a:highlight>
                <a:srgbClr val="FFFFFF"/>
              </a:highlight>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458788" y="719138"/>
            <a:ext cx="6399212"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6" name="Shape 216"/>
          <p:cNvSpPr txBox="1">
            <a:spLocks noGrp="1"/>
          </p:cNvSpPr>
          <p:nvPr>
            <p:ph type="body" idx="1"/>
          </p:nvPr>
        </p:nvSpPr>
        <p:spPr>
          <a:xfrm>
            <a:off x="731521" y="4560569"/>
            <a:ext cx="5852159" cy="4320539"/>
          </a:xfrm>
          <a:prstGeom prst="rect">
            <a:avLst/>
          </a:prstGeom>
          <a:noFill/>
          <a:ln>
            <a:noFill/>
          </a:ln>
        </p:spPr>
        <p:txBody>
          <a:bodyPr lIns="96170" tIns="96170" rIns="96170" bIns="96170" anchor="t" anchorCtr="0">
            <a:noAutofit/>
          </a:bodyPr>
          <a:lstStyle/>
          <a:p>
            <a:pPr>
              <a:buClr>
                <a:schemeClr val="dk1"/>
              </a:buClr>
              <a:buSzPct val="25000"/>
            </a:pPr>
            <a:endParaRPr lang="en" sz="1200"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592087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458788" y="719138"/>
            <a:ext cx="6399212"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731521" y="4560569"/>
            <a:ext cx="5852098" cy="4320396"/>
          </a:xfrm>
          <a:prstGeom prst="rect">
            <a:avLst/>
          </a:prstGeom>
        </p:spPr>
        <p:txBody>
          <a:bodyPr lIns="96170" tIns="96170" rIns="96170" bIns="96170" anchor="t" anchorCtr="0">
            <a:noAutofit/>
          </a:bodyPr>
          <a:lstStyle/>
          <a:p>
            <a:pPr algn="just">
              <a:spcAft>
                <a:spcPts val="1262"/>
              </a:spcAft>
              <a:buClr>
                <a:schemeClr val="dk1"/>
              </a:buClr>
              <a:buSzPct val="100000"/>
            </a:pPr>
            <a:endParaRPr lang="en"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3918176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452642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458788" y="719138"/>
            <a:ext cx="6399212"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8" name="Shape 58"/>
          <p:cNvSpPr txBox="1">
            <a:spLocks noGrp="1"/>
          </p:cNvSpPr>
          <p:nvPr>
            <p:ph type="body" idx="1"/>
          </p:nvPr>
        </p:nvSpPr>
        <p:spPr>
          <a:xfrm>
            <a:off x="731521" y="4560569"/>
            <a:ext cx="5852159" cy="4320539"/>
          </a:xfrm>
          <a:prstGeom prst="rect">
            <a:avLst/>
          </a:prstGeom>
          <a:noFill/>
          <a:ln>
            <a:noFill/>
          </a:ln>
        </p:spPr>
        <p:txBody>
          <a:bodyPr lIns="96170" tIns="96170" rIns="96170" bIns="96170" anchor="t" anchorCtr="0">
            <a:noAutofit/>
          </a:bodyPr>
          <a:lstStyle/>
          <a:p>
            <a:pPr algn="just">
              <a:spcAft>
                <a:spcPts val="1262"/>
              </a:spcAft>
              <a:buClr>
                <a:schemeClr val="dk1"/>
              </a:buClr>
              <a:buSzPct val="100000"/>
            </a:pPr>
            <a:endParaRPr lang="en"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7477568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a:spLocks noGrp="1" noRot="1" noChangeAspect="1"/>
          </p:cNvSpPr>
          <p:nvPr>
            <p:ph type="sldImg" idx="2"/>
          </p:nvPr>
        </p:nvSpPr>
        <p:spPr>
          <a:xfrm>
            <a:off x="458788" y="719138"/>
            <a:ext cx="6399212"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7" name="Shape 77"/>
          <p:cNvSpPr txBox="1">
            <a:spLocks noGrp="1"/>
          </p:cNvSpPr>
          <p:nvPr>
            <p:ph type="body" idx="1"/>
          </p:nvPr>
        </p:nvSpPr>
        <p:spPr>
          <a:xfrm>
            <a:off x="731521" y="4560569"/>
            <a:ext cx="5852159" cy="4320539"/>
          </a:xfrm>
          <a:prstGeom prst="rect">
            <a:avLst/>
          </a:prstGeom>
          <a:noFill/>
          <a:ln>
            <a:noFill/>
          </a:ln>
        </p:spPr>
        <p:txBody>
          <a:bodyPr lIns="96170" tIns="96170" rIns="96170" bIns="96170" anchor="t" anchorCtr="0">
            <a:noAutofit/>
          </a:bodyPr>
          <a:lstStyle/>
          <a:p>
            <a:pPr algn="just" defTabSz="961857">
              <a:spcAft>
                <a:spcPts val="1262"/>
              </a:spcAft>
              <a:buClr>
                <a:schemeClr val="dk1"/>
              </a:buClr>
              <a:buSzPct val="100000"/>
              <a:defRPr/>
            </a:pPr>
            <a:endParaRPr lang="en"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15348650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458788" y="719138"/>
            <a:ext cx="6399212"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3" name="Shape 83"/>
          <p:cNvSpPr txBox="1">
            <a:spLocks noGrp="1"/>
          </p:cNvSpPr>
          <p:nvPr>
            <p:ph type="body" idx="1"/>
          </p:nvPr>
        </p:nvSpPr>
        <p:spPr>
          <a:xfrm>
            <a:off x="731521" y="4560569"/>
            <a:ext cx="5852159" cy="4320539"/>
          </a:xfrm>
          <a:prstGeom prst="rect">
            <a:avLst/>
          </a:prstGeom>
          <a:noFill/>
          <a:ln>
            <a:noFill/>
          </a:ln>
        </p:spPr>
        <p:txBody>
          <a:bodyPr lIns="96170" tIns="96170" rIns="96170" bIns="96170" anchor="t" anchorCtr="0">
            <a:noAutofit/>
          </a:bodyPr>
          <a:lstStyle/>
          <a:p>
            <a:pPr>
              <a:buClr>
                <a:srgbClr val="222222"/>
              </a:buClr>
              <a:buSzPct val="25000"/>
            </a:pPr>
            <a:endParaRPr lang="en" b="0" i="0" u="none" strike="noStrike" cap="none" dirty="0">
              <a:solidFill>
                <a:srgbClr val="222222"/>
              </a:solidFill>
              <a:highlight>
                <a:srgbClr val="FFFFFF"/>
              </a:highlight>
              <a:latin typeface="Times New Roman"/>
              <a:ea typeface="Times New Roman"/>
              <a:cs typeface="Times New Roman"/>
              <a:sym typeface="Times New Roman"/>
            </a:endParaRPr>
          </a:p>
        </p:txBody>
      </p:sp>
    </p:spTree>
    <p:extLst>
      <p:ext uri="{BB962C8B-B14F-4D97-AF65-F5344CB8AC3E}">
        <p14:creationId xmlns:p14="http://schemas.microsoft.com/office/powerpoint/2010/main" val="29972493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Tree>
    <p:extLst>
      <p:ext uri="{BB962C8B-B14F-4D97-AF65-F5344CB8AC3E}">
        <p14:creationId xmlns:p14="http://schemas.microsoft.com/office/powerpoint/2010/main" val="9913753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9" name="Shape 89"/>
          <p:cNvSpPr txBox="1">
            <a:spLocks noGrp="1"/>
          </p:cNvSpPr>
          <p:nvPr>
            <p:ph type="body" idx="1"/>
          </p:nvPr>
        </p:nvSpPr>
        <p:spPr>
          <a:xfrm>
            <a:off x="731521" y="4560569"/>
            <a:ext cx="5852159" cy="4320539"/>
          </a:xfrm>
          <a:prstGeom prst="rect">
            <a:avLst/>
          </a:prstGeom>
          <a:noFill/>
          <a:ln>
            <a:noFill/>
          </a:ln>
        </p:spPr>
        <p:txBody>
          <a:bodyPr lIns="96170" tIns="96170" rIns="96170" bIns="96170" anchor="t" anchorCtr="0">
            <a:noAutofit/>
          </a:bodyPr>
          <a:lstStyle/>
          <a:p>
            <a:pPr>
              <a:lnSpc>
                <a:spcPct val="115000"/>
              </a:lnSpc>
              <a:buClr>
                <a:schemeClr val="dk1"/>
              </a:buClr>
              <a:buSzPct val="25000"/>
            </a:pPr>
            <a:endParaRPr dirty="0"/>
          </a:p>
        </p:txBody>
      </p:sp>
    </p:spTree>
    <p:extLst>
      <p:ext uri="{BB962C8B-B14F-4D97-AF65-F5344CB8AC3E}">
        <p14:creationId xmlns:p14="http://schemas.microsoft.com/office/powerpoint/2010/main" val="38458106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458788" y="719138"/>
            <a:ext cx="6399212"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6" name="Shape 96"/>
          <p:cNvSpPr txBox="1">
            <a:spLocks noGrp="1"/>
          </p:cNvSpPr>
          <p:nvPr>
            <p:ph type="body" idx="1"/>
          </p:nvPr>
        </p:nvSpPr>
        <p:spPr>
          <a:xfrm>
            <a:off x="731521" y="4560569"/>
            <a:ext cx="5852159" cy="4320539"/>
          </a:xfrm>
          <a:prstGeom prst="rect">
            <a:avLst/>
          </a:prstGeom>
          <a:noFill/>
          <a:ln>
            <a:noFill/>
          </a:ln>
        </p:spPr>
        <p:txBody>
          <a:bodyPr lIns="96170" tIns="96170" rIns="96170" bIns="96170" anchor="t" anchorCtr="0">
            <a:noAutofit/>
          </a:bodyPr>
          <a:lstStyle/>
          <a:p>
            <a:pPr>
              <a:lnSpc>
                <a:spcPct val="115000"/>
              </a:lnSpc>
              <a:spcBef>
                <a:spcPts val="842"/>
              </a:spcBef>
              <a:buClr>
                <a:schemeClr val="dk1"/>
              </a:buClr>
              <a:buSzPct val="100000"/>
            </a:pPr>
            <a:endParaRPr dirty="0"/>
          </a:p>
          <a:p>
            <a:pPr>
              <a:buClr>
                <a:schemeClr val="dk1"/>
              </a:buClr>
              <a:buSzPct val="25000"/>
            </a:pPr>
            <a:endParaRPr dirty="0">
              <a:solidFill>
                <a:srgbClr val="252525"/>
              </a:solidFill>
              <a:highlight>
                <a:srgbClr val="FFFFFF"/>
              </a:highlight>
            </a:endParaRPr>
          </a:p>
        </p:txBody>
      </p:sp>
    </p:spTree>
    <p:extLst>
      <p:ext uri="{BB962C8B-B14F-4D97-AF65-F5344CB8AC3E}">
        <p14:creationId xmlns:p14="http://schemas.microsoft.com/office/powerpoint/2010/main" val="27991749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458788" y="719138"/>
            <a:ext cx="6399212"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4" name="Shape 104"/>
          <p:cNvSpPr txBox="1">
            <a:spLocks noGrp="1"/>
          </p:cNvSpPr>
          <p:nvPr>
            <p:ph type="body" idx="1"/>
          </p:nvPr>
        </p:nvSpPr>
        <p:spPr>
          <a:xfrm>
            <a:off x="731521" y="4560569"/>
            <a:ext cx="5852098" cy="4320396"/>
          </a:xfrm>
          <a:prstGeom prst="rect">
            <a:avLst/>
          </a:prstGeom>
          <a:noFill/>
          <a:ln>
            <a:noFill/>
          </a:ln>
        </p:spPr>
        <p:txBody>
          <a:bodyPr lIns="96170" tIns="96170" rIns="96170" bIns="96170" anchor="t" anchorCtr="0">
            <a:noAutofit/>
          </a:bodyPr>
          <a:lstStyle/>
          <a:p>
            <a:pPr algn="just">
              <a:spcAft>
                <a:spcPts val="1262"/>
              </a:spcAft>
              <a:buClr>
                <a:schemeClr val="dk1"/>
              </a:buClr>
              <a:buSzPct val="100000"/>
            </a:pPr>
            <a:endParaRPr lang="en"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22430149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458788" y="719138"/>
            <a:ext cx="6399212"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1" name="Shape 111"/>
          <p:cNvSpPr txBox="1">
            <a:spLocks noGrp="1"/>
          </p:cNvSpPr>
          <p:nvPr>
            <p:ph type="body" idx="1"/>
          </p:nvPr>
        </p:nvSpPr>
        <p:spPr>
          <a:xfrm>
            <a:off x="731521" y="4560569"/>
            <a:ext cx="5852159" cy="4320539"/>
          </a:xfrm>
          <a:prstGeom prst="rect">
            <a:avLst/>
          </a:prstGeom>
          <a:noFill/>
          <a:ln>
            <a:noFill/>
          </a:ln>
        </p:spPr>
        <p:txBody>
          <a:bodyPr lIns="96170" tIns="96170" rIns="96170" bIns="96170" anchor="t" anchorCtr="0">
            <a:noAutofit/>
          </a:bodyPr>
          <a:lstStyle/>
          <a:p>
            <a:pPr>
              <a:buClr>
                <a:schemeClr val="dk1"/>
              </a:buClr>
              <a:buSzPct val="25000"/>
            </a:pPr>
            <a:endParaRPr dirty="0"/>
          </a:p>
        </p:txBody>
      </p:sp>
    </p:spTree>
    <p:extLst>
      <p:ext uri="{BB962C8B-B14F-4D97-AF65-F5344CB8AC3E}">
        <p14:creationId xmlns:p14="http://schemas.microsoft.com/office/powerpoint/2010/main" val="16535843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458788" y="719138"/>
            <a:ext cx="6399212"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9" name="Shape 119"/>
          <p:cNvSpPr txBox="1">
            <a:spLocks noGrp="1"/>
          </p:cNvSpPr>
          <p:nvPr>
            <p:ph type="body" idx="1"/>
          </p:nvPr>
        </p:nvSpPr>
        <p:spPr>
          <a:xfrm>
            <a:off x="731521" y="4560569"/>
            <a:ext cx="5852098" cy="4320396"/>
          </a:xfrm>
          <a:prstGeom prst="rect">
            <a:avLst/>
          </a:prstGeom>
          <a:noFill/>
          <a:ln>
            <a:noFill/>
          </a:ln>
        </p:spPr>
        <p:txBody>
          <a:bodyPr lIns="96170" tIns="96170" rIns="96170" bIns="96170" anchor="t" anchorCtr="0">
            <a:noAutofit/>
          </a:bodyPr>
          <a:lstStyle/>
          <a:p>
            <a:pPr algn="just">
              <a:spcAft>
                <a:spcPts val="1262"/>
              </a:spcAft>
              <a:buClr>
                <a:schemeClr val="dk1"/>
              </a:buClr>
              <a:buSzPct val="100000"/>
            </a:pPr>
            <a:endParaRPr lang="en"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14122802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458788" y="719138"/>
            <a:ext cx="6399212"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731521" y="4560569"/>
            <a:ext cx="5852098" cy="4320396"/>
          </a:xfrm>
          <a:prstGeom prst="rect">
            <a:avLst/>
          </a:prstGeom>
        </p:spPr>
        <p:txBody>
          <a:bodyPr lIns="96170" tIns="96170" rIns="96170" bIns="96170" anchor="t" anchorCtr="0">
            <a:noAutofit/>
          </a:bodyPr>
          <a:lstStyle/>
          <a:p>
            <a:pPr algn="just">
              <a:spcAft>
                <a:spcPts val="1262"/>
              </a:spcAft>
            </a:pPr>
            <a:endParaRPr lang="en"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2010517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957681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458788" y="719138"/>
            <a:ext cx="6399212"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5" name="Shape 135"/>
          <p:cNvSpPr txBox="1">
            <a:spLocks noGrp="1"/>
          </p:cNvSpPr>
          <p:nvPr>
            <p:ph type="body" idx="1"/>
          </p:nvPr>
        </p:nvSpPr>
        <p:spPr>
          <a:xfrm>
            <a:off x="731521" y="4560569"/>
            <a:ext cx="5852098" cy="4320396"/>
          </a:xfrm>
          <a:prstGeom prst="rect">
            <a:avLst/>
          </a:prstGeom>
          <a:noFill/>
          <a:ln>
            <a:noFill/>
          </a:ln>
        </p:spPr>
        <p:txBody>
          <a:bodyPr lIns="96170" tIns="96170" rIns="96170" bIns="96170" anchor="t" anchorCtr="0">
            <a:noAutofit/>
          </a:bodyPr>
          <a:lstStyle/>
          <a:p>
            <a:pPr algn="just">
              <a:spcAft>
                <a:spcPts val="1262"/>
              </a:spcAft>
              <a:buClr>
                <a:schemeClr val="dk1"/>
              </a:buClr>
              <a:buSzPct val="100000"/>
            </a:pPr>
            <a:endParaRPr lang="en"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35711882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458788" y="719138"/>
            <a:ext cx="6399212"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731521" y="4560569"/>
            <a:ext cx="5852098" cy="4320396"/>
          </a:xfrm>
          <a:prstGeom prst="rect">
            <a:avLst/>
          </a:prstGeom>
        </p:spPr>
        <p:txBody>
          <a:bodyPr lIns="96170" tIns="96170" rIns="96170" bIns="96170" anchor="t" anchorCtr="0">
            <a:noAutofit/>
          </a:bodyPr>
          <a:lstStyle/>
          <a:p>
            <a:endParaRPr/>
          </a:p>
        </p:txBody>
      </p:sp>
    </p:spTree>
    <p:extLst>
      <p:ext uri="{BB962C8B-B14F-4D97-AF65-F5344CB8AC3E}">
        <p14:creationId xmlns:p14="http://schemas.microsoft.com/office/powerpoint/2010/main" val="31898949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458788" y="719138"/>
            <a:ext cx="6399212"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0" name="Shape 150"/>
          <p:cNvSpPr txBox="1">
            <a:spLocks noGrp="1"/>
          </p:cNvSpPr>
          <p:nvPr>
            <p:ph type="body" idx="1"/>
          </p:nvPr>
        </p:nvSpPr>
        <p:spPr>
          <a:xfrm>
            <a:off x="731521" y="4560569"/>
            <a:ext cx="5852159" cy="4320539"/>
          </a:xfrm>
          <a:prstGeom prst="rect">
            <a:avLst/>
          </a:prstGeom>
          <a:noFill/>
          <a:ln>
            <a:noFill/>
          </a:ln>
        </p:spPr>
        <p:txBody>
          <a:bodyPr lIns="96170" tIns="96170" rIns="96170" bIns="96170" anchor="t" anchorCtr="0">
            <a:noAutofit/>
          </a:bodyPr>
          <a:lstStyle/>
          <a:p>
            <a:pPr>
              <a:buClr>
                <a:schemeClr val="dk1"/>
              </a:buClr>
              <a:buSzPct val="25000"/>
            </a:pPr>
            <a:endParaRPr/>
          </a:p>
        </p:txBody>
      </p:sp>
    </p:spTree>
    <p:extLst>
      <p:ext uri="{BB962C8B-B14F-4D97-AF65-F5344CB8AC3E}">
        <p14:creationId xmlns:p14="http://schemas.microsoft.com/office/powerpoint/2010/main" val="40213696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750546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4" name="Shape 224"/>
          <p:cNvSpPr txBox="1">
            <a:spLocks noGrp="1"/>
          </p:cNvSpPr>
          <p:nvPr>
            <p:ph type="body" idx="1"/>
          </p:nvPr>
        </p:nvSpPr>
        <p:spPr>
          <a:xfrm>
            <a:off x="731521" y="4560569"/>
            <a:ext cx="5852159" cy="4320539"/>
          </a:xfrm>
          <a:prstGeom prst="rect">
            <a:avLst/>
          </a:prstGeom>
          <a:noFill/>
          <a:ln>
            <a:noFill/>
          </a:ln>
        </p:spPr>
        <p:txBody>
          <a:bodyPr lIns="96170" tIns="96170" rIns="96170" bIns="96170" anchor="t" anchorCtr="0">
            <a:noAutofit/>
          </a:bodyPr>
          <a:lstStyle/>
          <a:p>
            <a:pPr>
              <a:buClr>
                <a:schemeClr val="dk1"/>
              </a:buClr>
              <a:buSzPct val="25000"/>
            </a:pPr>
            <a:endParaRPr lang="en" sz="1300" dirty="0">
              <a:solidFill>
                <a:srgbClr val="222222"/>
              </a:solidFill>
              <a:highlight>
                <a:srgbClr val="FFFFFF"/>
              </a:highligh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endParaRPr lang="en-US" sz="1200" dirty="0"/>
          </a:p>
        </p:txBody>
      </p:sp>
    </p:spTree>
    <p:extLst>
      <p:ext uri="{BB962C8B-B14F-4D97-AF65-F5344CB8AC3E}">
        <p14:creationId xmlns:p14="http://schemas.microsoft.com/office/powerpoint/2010/main" val="1212099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1596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458788" y="719138"/>
            <a:ext cx="6399212"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7" name="Shape 67"/>
          <p:cNvSpPr txBox="1">
            <a:spLocks noGrp="1"/>
          </p:cNvSpPr>
          <p:nvPr>
            <p:ph type="body" idx="1"/>
          </p:nvPr>
        </p:nvSpPr>
        <p:spPr>
          <a:xfrm>
            <a:off x="731521" y="4560569"/>
            <a:ext cx="5852159" cy="4320539"/>
          </a:xfrm>
          <a:prstGeom prst="rect">
            <a:avLst/>
          </a:prstGeom>
          <a:noFill/>
          <a:ln>
            <a:noFill/>
          </a:ln>
        </p:spPr>
        <p:txBody>
          <a:bodyPr lIns="96170" tIns="96170" rIns="96170" bIns="96170" anchor="t" anchorCtr="0">
            <a:noAutofit/>
          </a:bodyPr>
          <a:lstStyle/>
          <a:p>
            <a:pPr>
              <a:lnSpc>
                <a:spcPct val="115000"/>
              </a:lnSpc>
              <a:buClr>
                <a:schemeClr val="dk1"/>
              </a:buClr>
              <a:buSzPct val="25000"/>
            </a:pPr>
            <a:endParaRPr lang="en" sz="12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53236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458788" y="719138"/>
            <a:ext cx="6399212"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5" name="Shape 75"/>
          <p:cNvSpPr txBox="1">
            <a:spLocks noGrp="1"/>
          </p:cNvSpPr>
          <p:nvPr>
            <p:ph type="body" idx="1"/>
          </p:nvPr>
        </p:nvSpPr>
        <p:spPr>
          <a:xfrm>
            <a:off x="731521" y="4560569"/>
            <a:ext cx="5852159" cy="4320539"/>
          </a:xfrm>
          <a:prstGeom prst="rect">
            <a:avLst/>
          </a:prstGeom>
          <a:noFill/>
          <a:ln>
            <a:noFill/>
          </a:ln>
        </p:spPr>
        <p:txBody>
          <a:bodyPr lIns="96170" tIns="96170" rIns="96170" bIns="96170" anchor="t" anchorCtr="0">
            <a:noAutofit/>
          </a:bodyPr>
          <a:lstStyle/>
          <a:p>
            <a:pPr>
              <a:lnSpc>
                <a:spcPct val="115000"/>
              </a:lnSpc>
              <a:buClr>
                <a:schemeClr val="dk1"/>
              </a:buClr>
              <a:buSzPct val="25000"/>
            </a:pPr>
            <a:endParaRPr sz="1200" dirty="0"/>
          </a:p>
          <a:p>
            <a:pPr>
              <a:lnSpc>
                <a:spcPct val="115000"/>
              </a:lnSpc>
              <a:buClr>
                <a:schemeClr val="dk1"/>
              </a:buClr>
              <a:buSzPct val="25000"/>
            </a:pPr>
            <a:endParaRPr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599" cy="2052599"/>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1"/>
              </a:buClr>
              <a:buFont typeface="Arial"/>
              <a:buNone/>
              <a:defRPr sz="5200" b="0" i="0" u="none" strike="noStrike" cap="none">
                <a:solidFill>
                  <a:schemeClr val="dk1"/>
                </a:solidFill>
                <a:latin typeface="Arial"/>
                <a:ea typeface="Arial"/>
                <a:cs typeface="Arial"/>
                <a:sym typeface="Arial"/>
              </a:defRPr>
            </a:lvl1pPr>
            <a:lvl2pPr marL="0" marR="0" lvl="1" indent="0" algn="ctr" rtl="0">
              <a:spcBef>
                <a:spcPts val="0"/>
              </a:spcBef>
              <a:buClr>
                <a:schemeClr val="dk1"/>
              </a:buClr>
              <a:buFont typeface="Arial"/>
              <a:buNone/>
              <a:defRPr sz="5200" b="0" i="0" u="none" strike="noStrike" cap="none">
                <a:solidFill>
                  <a:schemeClr val="dk1"/>
                </a:solidFill>
              </a:defRPr>
            </a:lvl2pPr>
            <a:lvl3pPr marL="0" marR="0" lvl="2" indent="0" algn="ctr" rtl="0">
              <a:spcBef>
                <a:spcPts val="0"/>
              </a:spcBef>
              <a:buClr>
                <a:schemeClr val="dk1"/>
              </a:buClr>
              <a:buFont typeface="Arial"/>
              <a:buNone/>
              <a:defRPr sz="5200" b="0" i="0" u="none" strike="noStrike" cap="none">
                <a:solidFill>
                  <a:schemeClr val="dk1"/>
                </a:solidFill>
              </a:defRPr>
            </a:lvl3pPr>
            <a:lvl4pPr marL="0" marR="0" lvl="3" indent="0" algn="ctr" rtl="0">
              <a:spcBef>
                <a:spcPts val="0"/>
              </a:spcBef>
              <a:buClr>
                <a:schemeClr val="dk1"/>
              </a:buClr>
              <a:buFont typeface="Arial"/>
              <a:buNone/>
              <a:defRPr sz="5200" b="0" i="0" u="none" strike="noStrike" cap="none">
                <a:solidFill>
                  <a:schemeClr val="dk1"/>
                </a:solidFill>
              </a:defRPr>
            </a:lvl4pPr>
            <a:lvl5pPr marL="0" marR="0" lvl="4" indent="0" algn="ctr" rtl="0">
              <a:spcBef>
                <a:spcPts val="0"/>
              </a:spcBef>
              <a:buClr>
                <a:schemeClr val="dk1"/>
              </a:buClr>
              <a:buFont typeface="Arial"/>
              <a:buNone/>
              <a:defRPr sz="5200" b="0" i="0" u="none" strike="noStrike" cap="none">
                <a:solidFill>
                  <a:schemeClr val="dk1"/>
                </a:solidFill>
              </a:defRPr>
            </a:lvl5pPr>
            <a:lvl6pPr marL="0" marR="0" lvl="5" indent="0" algn="ctr" rtl="0">
              <a:spcBef>
                <a:spcPts val="0"/>
              </a:spcBef>
              <a:buClr>
                <a:schemeClr val="dk1"/>
              </a:buClr>
              <a:buFont typeface="Arial"/>
              <a:buNone/>
              <a:defRPr sz="5200" b="0" i="0" u="none" strike="noStrike" cap="none">
                <a:solidFill>
                  <a:schemeClr val="dk1"/>
                </a:solidFill>
              </a:defRPr>
            </a:lvl6pPr>
            <a:lvl7pPr marL="0" marR="0" lvl="6" indent="0" algn="ctr" rtl="0">
              <a:spcBef>
                <a:spcPts val="0"/>
              </a:spcBef>
              <a:buClr>
                <a:schemeClr val="dk1"/>
              </a:buClr>
              <a:buFont typeface="Arial"/>
              <a:buNone/>
              <a:defRPr sz="5200" b="0" i="0" u="none" strike="noStrike" cap="none">
                <a:solidFill>
                  <a:schemeClr val="dk1"/>
                </a:solidFill>
              </a:defRPr>
            </a:lvl7pPr>
            <a:lvl8pPr marL="0" marR="0" lvl="7" indent="0" algn="ctr" rtl="0">
              <a:spcBef>
                <a:spcPts val="0"/>
              </a:spcBef>
              <a:buClr>
                <a:schemeClr val="dk1"/>
              </a:buClr>
              <a:buFont typeface="Arial"/>
              <a:buNone/>
              <a:defRPr sz="5200" b="0" i="0" u="none" strike="noStrike" cap="none">
                <a:solidFill>
                  <a:schemeClr val="dk1"/>
                </a:solidFill>
              </a:defRPr>
            </a:lvl8pPr>
            <a:lvl9pPr marL="0" marR="0" lvl="8" indent="0" algn="ctr" rtl="0">
              <a:spcBef>
                <a:spcPts val="0"/>
              </a:spcBef>
              <a:buClr>
                <a:schemeClr val="dk1"/>
              </a:buClr>
              <a:buFont typeface="Arial"/>
              <a:buNone/>
              <a:defRPr sz="5200" b="0" i="0" u="none" strike="noStrike" cap="none">
                <a:solidFill>
                  <a:schemeClr val="dk1"/>
                </a:solidFill>
              </a:defRPr>
            </a:lvl9pPr>
          </a:lstStyle>
          <a:p>
            <a:endParaRPr/>
          </a:p>
        </p:txBody>
      </p:sp>
      <p:sp>
        <p:nvSpPr>
          <p:cNvPr id="11" name="Shape 11"/>
          <p:cNvSpPr txBox="1">
            <a:spLocks noGrp="1"/>
          </p:cNvSpPr>
          <p:nvPr>
            <p:ph type="subTitle" idx="1"/>
          </p:nvPr>
        </p:nvSpPr>
        <p:spPr>
          <a:xfrm>
            <a:off x="311700" y="2834125"/>
            <a:ext cx="8520599" cy="7926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1pPr>
            <a:lvl2pPr marL="0" marR="0" lvl="1"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2pPr>
            <a:lvl3pPr marL="0" marR="0" lvl="2"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3pPr>
            <a:lvl4pPr marL="0" marR="0" lvl="3"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4pPr>
            <a:lvl5pPr marL="0" marR="0" lvl="4"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5pPr>
            <a:lvl6pPr marL="0" marR="0" lvl="5"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6pPr>
            <a:lvl7pPr marL="0" marR="0" lvl="6"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7pPr>
            <a:lvl8pPr marL="0" marR="0" lvl="7"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8pPr>
            <a:lvl9pPr marL="0" marR="0" lvl="8" indent="0" algn="ctr" rtl="0">
              <a:lnSpc>
                <a:spcPct val="100000"/>
              </a:lnSpc>
              <a:spcBef>
                <a:spcPts val="0"/>
              </a:spcBef>
              <a:spcAft>
                <a:spcPts val="0"/>
              </a:spcAft>
              <a:buClr>
                <a:schemeClr val="dk2"/>
              </a:buClr>
              <a:buFont typeface="Arial"/>
              <a:buNone/>
              <a:defRPr sz="2800" b="0" i="0" u="none" strike="noStrike" cap="none">
                <a:solidFill>
                  <a:schemeClr val="dk2"/>
                </a:solidFill>
                <a:latin typeface="Arial"/>
                <a:ea typeface="Arial"/>
                <a:cs typeface="Arial"/>
                <a:sym typeface="Arial"/>
              </a:defRPr>
            </a:lvl9pPr>
          </a:lstStyle>
          <a:p>
            <a:endParaRPr/>
          </a:p>
        </p:txBody>
      </p:sp>
      <p:sp>
        <p:nvSpPr>
          <p:cNvPr id="12" name="Shape 12"/>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0"/>
        <p:cNvGrpSpPr/>
        <p:nvPr/>
      </p:nvGrpSpPr>
      <p:grpSpPr>
        <a:xfrm>
          <a:off x="0" y="0"/>
          <a:ext cx="0" cy="0"/>
          <a:chOff x="0" y="0"/>
          <a:chExt cx="0" cy="0"/>
        </a:xfrm>
      </p:grpSpPr>
      <p:sp>
        <p:nvSpPr>
          <p:cNvPr id="41" name="Shape 41"/>
          <p:cNvSpPr/>
          <p:nvPr/>
        </p:nvSpPr>
        <p:spPr>
          <a:xfrm>
            <a:off x="4572000" y="-125"/>
            <a:ext cx="4572000" cy="5143499"/>
          </a:xfrm>
          <a:prstGeom prst="rect">
            <a:avLst/>
          </a:prstGeom>
          <a:solidFill>
            <a:schemeClr val="lt2"/>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2" name="Shape 42"/>
          <p:cNvSpPr txBox="1">
            <a:spLocks noGrp="1"/>
          </p:cNvSpPr>
          <p:nvPr>
            <p:ph type="title"/>
          </p:nvPr>
        </p:nvSpPr>
        <p:spPr>
          <a:xfrm>
            <a:off x="265500" y="1233175"/>
            <a:ext cx="4045198" cy="1482300"/>
          </a:xfrm>
          <a:prstGeom prst="rect">
            <a:avLst/>
          </a:prstGeom>
          <a:noFill/>
          <a:ln>
            <a:noFill/>
          </a:ln>
        </p:spPr>
        <p:txBody>
          <a:bodyPr lIns="91425" tIns="91425" rIns="91425" bIns="91425" anchor="b" anchorCtr="0"/>
          <a:lstStyle>
            <a:lvl1pPr lvl="0" algn="ctr" rtl="0">
              <a:spcBef>
                <a:spcPts val="0"/>
              </a:spcBef>
              <a:defRPr sz="4200"/>
            </a:lvl1pPr>
            <a:lvl2pPr lvl="1" algn="ctr" rtl="0">
              <a:spcBef>
                <a:spcPts val="0"/>
              </a:spcBef>
              <a:defRPr sz="4200"/>
            </a:lvl2pPr>
            <a:lvl3pPr lvl="2" algn="ctr" rtl="0">
              <a:spcBef>
                <a:spcPts val="0"/>
              </a:spcBef>
              <a:defRPr sz="4200"/>
            </a:lvl3pPr>
            <a:lvl4pPr lvl="3" algn="ctr" rtl="0">
              <a:spcBef>
                <a:spcPts val="0"/>
              </a:spcBef>
              <a:defRPr sz="4200"/>
            </a:lvl4pPr>
            <a:lvl5pPr lvl="4" algn="ctr" rtl="0">
              <a:spcBef>
                <a:spcPts val="0"/>
              </a:spcBef>
              <a:defRPr sz="4200"/>
            </a:lvl5pPr>
            <a:lvl6pPr lvl="5" algn="ctr" rtl="0">
              <a:spcBef>
                <a:spcPts val="0"/>
              </a:spcBef>
              <a:defRPr sz="4200"/>
            </a:lvl6pPr>
            <a:lvl7pPr lvl="6" algn="ctr" rtl="0">
              <a:spcBef>
                <a:spcPts val="0"/>
              </a:spcBef>
              <a:defRPr sz="4200"/>
            </a:lvl7pPr>
            <a:lvl8pPr lvl="7" algn="ctr" rtl="0">
              <a:spcBef>
                <a:spcPts val="0"/>
              </a:spcBef>
              <a:defRPr sz="4200"/>
            </a:lvl8pPr>
            <a:lvl9pPr lvl="8" algn="ctr" rtl="0">
              <a:spcBef>
                <a:spcPts val="0"/>
              </a:spcBef>
              <a:defRPr sz="4200"/>
            </a:lvl9pPr>
          </a:lstStyle>
          <a:p>
            <a:endParaRPr/>
          </a:p>
        </p:txBody>
      </p:sp>
      <p:sp>
        <p:nvSpPr>
          <p:cNvPr id="43" name="Shape 43"/>
          <p:cNvSpPr txBox="1">
            <a:spLocks noGrp="1"/>
          </p:cNvSpPr>
          <p:nvPr>
            <p:ph type="subTitle" idx="1"/>
          </p:nvPr>
        </p:nvSpPr>
        <p:spPr>
          <a:xfrm>
            <a:off x="265500" y="2803075"/>
            <a:ext cx="4045198" cy="12351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1pPr>
            <a:lvl2pPr marL="0" marR="0" lvl="1" indent="0" algn="ctr" rtl="0">
              <a:lnSpc>
                <a:spcPct val="100000"/>
              </a:lnSpc>
              <a:spcBef>
                <a:spcPts val="0"/>
              </a:spcBef>
              <a:spcAft>
                <a:spcPts val="0"/>
              </a:spcAft>
              <a:buClr>
                <a:schemeClr val="dk2"/>
              </a:buClr>
              <a:buFont typeface="Arial"/>
              <a:buNone/>
              <a:defRPr sz="2100" b="0" i="0" u="none" strike="noStrike" cap="none">
                <a:solidFill>
                  <a:schemeClr val="dk2"/>
                </a:solidFill>
              </a:defRPr>
            </a:lvl2pPr>
            <a:lvl3pPr marL="0" marR="0" lvl="2" indent="0" algn="ctr" rtl="0">
              <a:lnSpc>
                <a:spcPct val="100000"/>
              </a:lnSpc>
              <a:spcBef>
                <a:spcPts val="0"/>
              </a:spcBef>
              <a:spcAft>
                <a:spcPts val="0"/>
              </a:spcAft>
              <a:buClr>
                <a:schemeClr val="dk2"/>
              </a:buClr>
              <a:buFont typeface="Arial"/>
              <a:buNone/>
              <a:defRPr sz="2100" b="0" i="0" u="none" strike="noStrike" cap="none">
                <a:solidFill>
                  <a:schemeClr val="dk2"/>
                </a:solidFill>
              </a:defRPr>
            </a:lvl3pPr>
            <a:lvl4pPr marL="0" marR="0" lvl="3" indent="0" algn="ctr" rtl="0">
              <a:lnSpc>
                <a:spcPct val="100000"/>
              </a:lnSpc>
              <a:spcBef>
                <a:spcPts val="0"/>
              </a:spcBef>
              <a:spcAft>
                <a:spcPts val="0"/>
              </a:spcAft>
              <a:buClr>
                <a:schemeClr val="dk2"/>
              </a:buClr>
              <a:buFont typeface="Arial"/>
              <a:buNone/>
              <a:defRPr sz="2100" b="0" i="0" u="none" strike="noStrike" cap="none">
                <a:solidFill>
                  <a:schemeClr val="dk2"/>
                </a:solidFill>
              </a:defRPr>
            </a:lvl4pPr>
            <a:lvl5pPr marL="0" marR="0" lvl="4" indent="0" algn="ctr" rtl="0">
              <a:lnSpc>
                <a:spcPct val="100000"/>
              </a:lnSpc>
              <a:spcBef>
                <a:spcPts val="0"/>
              </a:spcBef>
              <a:spcAft>
                <a:spcPts val="0"/>
              </a:spcAft>
              <a:buClr>
                <a:schemeClr val="dk2"/>
              </a:buClr>
              <a:buFont typeface="Arial"/>
              <a:buNone/>
              <a:defRPr sz="2100" b="0" i="0" u="none" strike="noStrike" cap="none">
                <a:solidFill>
                  <a:schemeClr val="dk2"/>
                </a:solidFill>
              </a:defRPr>
            </a:lvl5pPr>
            <a:lvl6pPr marL="0" marR="0" lvl="5" indent="0" algn="ctr" rtl="0">
              <a:lnSpc>
                <a:spcPct val="100000"/>
              </a:lnSpc>
              <a:spcBef>
                <a:spcPts val="0"/>
              </a:spcBef>
              <a:spcAft>
                <a:spcPts val="0"/>
              </a:spcAft>
              <a:buClr>
                <a:schemeClr val="dk2"/>
              </a:buClr>
              <a:buFont typeface="Arial"/>
              <a:buNone/>
              <a:defRPr sz="2100" b="0" i="0" u="none" strike="noStrike" cap="none">
                <a:solidFill>
                  <a:schemeClr val="dk2"/>
                </a:solidFill>
              </a:defRPr>
            </a:lvl6pPr>
            <a:lvl7pPr marL="0" marR="0" lvl="6" indent="0" algn="ctr" rtl="0">
              <a:lnSpc>
                <a:spcPct val="100000"/>
              </a:lnSpc>
              <a:spcBef>
                <a:spcPts val="0"/>
              </a:spcBef>
              <a:spcAft>
                <a:spcPts val="0"/>
              </a:spcAft>
              <a:buClr>
                <a:schemeClr val="dk2"/>
              </a:buClr>
              <a:buFont typeface="Arial"/>
              <a:buNone/>
              <a:defRPr sz="2100" b="0" i="0" u="none" strike="noStrike" cap="none">
                <a:solidFill>
                  <a:schemeClr val="dk2"/>
                </a:solidFill>
              </a:defRPr>
            </a:lvl7pPr>
            <a:lvl8pPr marL="0" marR="0" lvl="7" indent="0" algn="ctr" rtl="0">
              <a:lnSpc>
                <a:spcPct val="100000"/>
              </a:lnSpc>
              <a:spcBef>
                <a:spcPts val="0"/>
              </a:spcBef>
              <a:spcAft>
                <a:spcPts val="0"/>
              </a:spcAft>
              <a:buClr>
                <a:schemeClr val="dk2"/>
              </a:buClr>
              <a:buFont typeface="Arial"/>
              <a:buNone/>
              <a:defRPr sz="2100" b="0" i="0" u="none" strike="noStrike" cap="none">
                <a:solidFill>
                  <a:schemeClr val="dk2"/>
                </a:solidFill>
              </a:defRPr>
            </a:lvl8pPr>
            <a:lvl9pPr marL="0" marR="0" lvl="8" indent="0" algn="ctr" rtl="0">
              <a:lnSpc>
                <a:spcPct val="100000"/>
              </a:lnSpc>
              <a:spcBef>
                <a:spcPts val="0"/>
              </a:spcBef>
              <a:spcAft>
                <a:spcPts val="0"/>
              </a:spcAft>
              <a:buClr>
                <a:schemeClr val="dk2"/>
              </a:buClr>
              <a:buFont typeface="Arial"/>
              <a:buNone/>
              <a:defRPr sz="2100" b="0" i="0" u="none" strike="noStrike" cap="none">
                <a:solidFill>
                  <a:schemeClr val="dk2"/>
                </a:solidFill>
              </a:defRPr>
            </a:lvl9pPr>
          </a:lstStyle>
          <a:p>
            <a:endParaRPr/>
          </a:p>
        </p:txBody>
      </p:sp>
      <p:sp>
        <p:nvSpPr>
          <p:cNvPr id="44" name="Shape 44"/>
          <p:cNvSpPr txBox="1">
            <a:spLocks noGrp="1"/>
          </p:cNvSpPr>
          <p:nvPr>
            <p:ph type="body" idx="2"/>
          </p:nvPr>
        </p:nvSpPr>
        <p:spPr>
          <a:xfrm>
            <a:off x="4939500" y="724075"/>
            <a:ext cx="3837000" cy="3695099"/>
          </a:xfrm>
          <a:prstGeom prst="rect">
            <a:avLst/>
          </a:prstGeom>
          <a:noFill/>
          <a:ln>
            <a:noFill/>
          </a:ln>
        </p:spPr>
        <p:txBody>
          <a:bodyPr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5" name="Shape 45"/>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ig number">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311700" y="1106125"/>
            <a:ext cx="8520599" cy="1963500"/>
          </a:xfrm>
          <a:prstGeom prst="rect">
            <a:avLst/>
          </a:prstGeom>
          <a:noFill/>
          <a:ln>
            <a:noFill/>
          </a:ln>
        </p:spPr>
        <p:txBody>
          <a:bodyPr lIns="91425" tIns="91425" rIns="91425" bIns="91425" anchor="b" anchorCtr="0"/>
          <a:lstStyle>
            <a:lvl1pPr lvl="0" algn="ctr" rtl="0">
              <a:spcBef>
                <a:spcPts val="0"/>
              </a:spcBef>
              <a:defRPr sz="12000"/>
            </a:lvl1pPr>
            <a:lvl2pPr lvl="1" algn="ctr" rtl="0">
              <a:spcBef>
                <a:spcPts val="0"/>
              </a:spcBef>
              <a:defRPr sz="12000"/>
            </a:lvl2pPr>
            <a:lvl3pPr lvl="2" algn="ctr" rtl="0">
              <a:spcBef>
                <a:spcPts val="0"/>
              </a:spcBef>
              <a:defRPr sz="12000"/>
            </a:lvl3pPr>
            <a:lvl4pPr lvl="3" algn="ctr" rtl="0">
              <a:spcBef>
                <a:spcPts val="0"/>
              </a:spcBef>
              <a:defRPr sz="12000"/>
            </a:lvl4pPr>
            <a:lvl5pPr lvl="4" algn="ctr" rtl="0">
              <a:spcBef>
                <a:spcPts val="0"/>
              </a:spcBef>
              <a:defRPr sz="12000"/>
            </a:lvl5pPr>
            <a:lvl6pPr lvl="5" algn="ctr" rtl="0">
              <a:spcBef>
                <a:spcPts val="0"/>
              </a:spcBef>
              <a:defRPr sz="12000"/>
            </a:lvl6pPr>
            <a:lvl7pPr lvl="6" algn="ctr" rtl="0">
              <a:spcBef>
                <a:spcPts val="0"/>
              </a:spcBef>
              <a:defRPr sz="12000"/>
            </a:lvl7pPr>
            <a:lvl8pPr lvl="7" algn="ctr" rtl="0">
              <a:spcBef>
                <a:spcPts val="0"/>
              </a:spcBef>
              <a:defRPr sz="12000"/>
            </a:lvl8pPr>
            <a:lvl9pPr lvl="8" algn="ctr" rtl="0">
              <a:spcBef>
                <a:spcPts val="0"/>
              </a:spcBef>
              <a:defRPr sz="12000"/>
            </a:lvl9pPr>
          </a:lstStyle>
          <a:p>
            <a:endParaRPr/>
          </a:p>
        </p:txBody>
      </p:sp>
      <p:sp>
        <p:nvSpPr>
          <p:cNvPr id="48" name="Shape 48"/>
          <p:cNvSpPr txBox="1">
            <a:spLocks noGrp="1"/>
          </p:cNvSpPr>
          <p:nvPr>
            <p:ph type="body" idx="1"/>
          </p:nvPr>
        </p:nvSpPr>
        <p:spPr>
          <a:xfrm>
            <a:off x="311700" y="3152225"/>
            <a:ext cx="8520599" cy="1300800"/>
          </a:xfrm>
          <a:prstGeom prst="rect">
            <a:avLst/>
          </a:prstGeom>
          <a:noFill/>
          <a:ln>
            <a:noFill/>
          </a:ln>
        </p:spPr>
        <p:txBody>
          <a:bodyPr lIns="91425" tIns="91425" rIns="91425" bIns="91425" anchor="t" anchorCtr="0"/>
          <a:lstStyle>
            <a:lvl1pPr lvl="0" algn="ctr" rtl="0">
              <a:spcBef>
                <a:spcPts val="0"/>
              </a:spcBef>
              <a:defRPr/>
            </a:lvl1pPr>
            <a:lvl2pPr lvl="1" algn="ctr" rtl="0">
              <a:spcBef>
                <a:spcPts val="0"/>
              </a:spcBef>
              <a:defRPr/>
            </a:lvl2pPr>
            <a:lvl3pPr lvl="2" algn="ctr" rtl="0">
              <a:spcBef>
                <a:spcPts val="0"/>
              </a:spcBef>
              <a:defRPr/>
            </a:lvl3pPr>
            <a:lvl4pPr lvl="3" algn="ctr" rtl="0">
              <a:spcBef>
                <a:spcPts val="0"/>
              </a:spcBef>
              <a:defRPr/>
            </a:lvl4pPr>
            <a:lvl5pPr lvl="4" algn="ctr" rtl="0">
              <a:spcBef>
                <a:spcPts val="0"/>
              </a:spcBef>
              <a:defRPr/>
            </a:lvl5pPr>
            <a:lvl6pPr lvl="5" algn="ctr" rtl="0">
              <a:spcBef>
                <a:spcPts val="0"/>
              </a:spcBef>
              <a:defRPr/>
            </a:lvl6pPr>
            <a:lvl7pPr lvl="6" algn="ctr" rtl="0">
              <a:spcBef>
                <a:spcPts val="0"/>
              </a:spcBef>
              <a:defRPr/>
            </a:lvl7pPr>
            <a:lvl8pPr lvl="7" algn="ctr" rtl="0">
              <a:spcBef>
                <a:spcPts val="0"/>
              </a:spcBef>
              <a:defRPr/>
            </a:lvl8pPr>
            <a:lvl9pPr lvl="8" algn="ctr" rtl="0">
              <a:spcBef>
                <a:spcPts val="0"/>
              </a:spcBef>
              <a:defRPr/>
            </a:lvl9pPr>
          </a:lstStyle>
          <a:p>
            <a:endParaRPr/>
          </a:p>
        </p:txBody>
      </p:sp>
      <p:sp>
        <p:nvSpPr>
          <p:cNvPr id="49" name="Shape 49"/>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Caption">
    <p:spTree>
      <p:nvGrpSpPr>
        <p:cNvPr id="1" name="Shape 13"/>
        <p:cNvGrpSpPr/>
        <p:nvPr/>
      </p:nvGrpSpPr>
      <p:grpSpPr>
        <a:xfrm>
          <a:off x="0" y="0"/>
          <a:ext cx="0" cy="0"/>
          <a:chOff x="0" y="0"/>
          <a:chExt cx="0" cy="0"/>
        </a:xfrm>
      </p:grpSpPr>
      <p:sp>
        <p:nvSpPr>
          <p:cNvPr id="14" name="Shape 14"/>
          <p:cNvSpPr txBox="1">
            <a:spLocks noGrp="1"/>
          </p:cNvSpPr>
          <p:nvPr>
            <p:ph type="body" idx="1"/>
          </p:nvPr>
        </p:nvSpPr>
        <p:spPr>
          <a:xfrm>
            <a:off x="311700" y="4230575"/>
            <a:ext cx="5998800" cy="605100"/>
          </a:xfrm>
          <a:prstGeom prst="rect">
            <a:avLst/>
          </a:prstGeom>
          <a:noFill/>
          <a:ln>
            <a:noFill/>
          </a:ln>
        </p:spPr>
        <p:txBody>
          <a:bodyPr lIns="91425" tIns="91425" rIns="91425" bIns="91425" anchor="ctr" anchorCtr="0"/>
          <a:lstStyle>
            <a:lvl1pPr lvl="0" rtl="0">
              <a:lnSpc>
                <a:spcPct val="100000"/>
              </a:lnSpc>
              <a:spcBef>
                <a:spcPts val="0"/>
              </a:spcBef>
              <a:spcAft>
                <a:spcPts val="0"/>
              </a:spcAft>
              <a:buFont typeface="Arial"/>
              <a:buNone/>
              <a:defRPr/>
            </a:lvl1pPr>
            <a:lvl2pPr lvl="1" rtl="0">
              <a:spcBef>
                <a:spcPts val="0"/>
              </a:spcBef>
              <a:defRPr>
                <a:solidFill>
                  <a:schemeClr val="dk2"/>
                </a:solidFill>
              </a:defRPr>
            </a:lvl2pPr>
            <a:lvl3pPr lvl="2" rtl="0">
              <a:spcBef>
                <a:spcPts val="0"/>
              </a:spcBef>
              <a:defRPr>
                <a:solidFill>
                  <a:schemeClr val="dk2"/>
                </a:solidFill>
              </a:defRPr>
            </a:lvl3pPr>
            <a:lvl4pPr lvl="3" rtl="0">
              <a:spcBef>
                <a:spcPts val="0"/>
              </a:spcBef>
              <a:defRPr>
                <a:solidFill>
                  <a:schemeClr val="dk2"/>
                </a:solidFill>
              </a:defRPr>
            </a:lvl4pPr>
            <a:lvl5pPr lvl="4" rtl="0">
              <a:spcBef>
                <a:spcPts val="0"/>
              </a:spcBef>
              <a:defRPr>
                <a:solidFill>
                  <a:schemeClr val="dk2"/>
                </a:solidFill>
              </a:defRPr>
            </a:lvl5pPr>
            <a:lvl6pPr lvl="5" rtl="0">
              <a:spcBef>
                <a:spcPts val="0"/>
              </a:spcBef>
              <a:defRPr>
                <a:solidFill>
                  <a:schemeClr val="dk2"/>
                </a:solidFill>
              </a:defRPr>
            </a:lvl6pPr>
            <a:lvl7pPr lvl="6" rtl="0">
              <a:spcBef>
                <a:spcPts val="0"/>
              </a:spcBef>
              <a:defRPr>
                <a:solidFill>
                  <a:schemeClr val="dk2"/>
                </a:solidFill>
              </a:defRPr>
            </a:lvl7pPr>
            <a:lvl8pPr lvl="7" rtl="0">
              <a:spcBef>
                <a:spcPts val="0"/>
              </a:spcBef>
              <a:defRPr>
                <a:solidFill>
                  <a:schemeClr val="dk2"/>
                </a:solidFill>
              </a:defRPr>
            </a:lvl8pPr>
            <a:lvl9pPr lvl="8" rtl="0">
              <a:spcBef>
                <a:spcPts val="0"/>
              </a:spcBef>
              <a:defRPr>
                <a:solidFill>
                  <a:schemeClr val="dk2"/>
                </a:solidFill>
              </a:defRPr>
            </a:lvl9pPr>
          </a:lstStyle>
          <a:p>
            <a:endParaRPr/>
          </a:p>
        </p:txBody>
      </p:sp>
      <p:sp>
        <p:nvSpPr>
          <p:cNvPr id="15" name="Shape 15"/>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2150850"/>
            <a:ext cx="8520599" cy="841800"/>
          </a:xfrm>
          <a:prstGeom prst="rect">
            <a:avLst/>
          </a:prstGeom>
          <a:noFill/>
          <a:ln>
            <a:noFill/>
          </a:ln>
        </p:spPr>
        <p:txBody>
          <a:bodyPr lIns="91425" tIns="91425" rIns="91425" bIns="91425" anchor="ctr" anchorCtr="0"/>
          <a:lstStyle>
            <a:lvl1pPr lvl="0" algn="ctr" rtl="0">
              <a:spcBef>
                <a:spcPts val="0"/>
              </a:spcBef>
              <a:defRPr sz="3600"/>
            </a:lvl1pPr>
            <a:lvl2pPr lvl="1" algn="ctr" rtl="0">
              <a:spcBef>
                <a:spcPts val="0"/>
              </a:spcBef>
              <a:defRPr sz="3600"/>
            </a:lvl2pPr>
            <a:lvl3pPr lvl="2" algn="ctr" rtl="0">
              <a:spcBef>
                <a:spcPts val="0"/>
              </a:spcBef>
              <a:defRPr sz="3600"/>
            </a:lvl3pPr>
            <a:lvl4pPr lvl="3" algn="ctr" rtl="0">
              <a:spcBef>
                <a:spcPts val="0"/>
              </a:spcBef>
              <a:defRPr sz="3600"/>
            </a:lvl4pPr>
            <a:lvl5pPr lvl="4" algn="ctr" rtl="0">
              <a:spcBef>
                <a:spcPts val="0"/>
              </a:spcBef>
              <a:defRPr sz="3600"/>
            </a:lvl5pPr>
            <a:lvl6pPr lvl="5" algn="ctr" rtl="0">
              <a:spcBef>
                <a:spcPts val="0"/>
              </a:spcBef>
              <a:defRPr sz="3600"/>
            </a:lvl6pPr>
            <a:lvl7pPr lvl="6" algn="ctr" rtl="0">
              <a:spcBef>
                <a:spcPts val="0"/>
              </a:spcBef>
              <a:defRPr sz="3600"/>
            </a:lvl7pPr>
            <a:lvl8pPr lvl="7" algn="ctr" rtl="0">
              <a:spcBef>
                <a:spcPts val="0"/>
              </a:spcBef>
              <a:defRPr sz="3600"/>
            </a:lvl8pPr>
            <a:lvl9pPr lvl="8" algn="ctr" rtl="0">
              <a:spcBef>
                <a:spcPts val="0"/>
              </a:spcBef>
              <a:defRPr sz="3600"/>
            </a:lvl9pPr>
          </a:lstStyle>
          <a:p>
            <a:endParaRPr/>
          </a:p>
        </p:txBody>
      </p:sp>
      <p:sp>
        <p:nvSpPr>
          <p:cNvPr id="18" name="Shape 18"/>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9"/>
        <p:cNvGrpSpPr/>
        <p:nvPr/>
      </p:nvGrpSpPr>
      <p:grpSpPr>
        <a:xfrm>
          <a:off x="0" y="0"/>
          <a:ext cx="0" cy="0"/>
          <a:chOff x="0" y="0"/>
          <a:chExt cx="0" cy="0"/>
        </a:xfrm>
      </p:grpSpPr>
      <p:sp>
        <p:nvSpPr>
          <p:cNvPr id="20" name="Shape 20"/>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3" name="Shape 23"/>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4" name="Shape 24"/>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7" name="Shape 27"/>
          <p:cNvSpPr txBox="1">
            <a:spLocks noGrp="1"/>
          </p:cNvSpPr>
          <p:nvPr>
            <p:ph type="body" idx="1"/>
          </p:nvPr>
        </p:nvSpPr>
        <p:spPr>
          <a:xfrm>
            <a:off x="311700" y="1152475"/>
            <a:ext cx="3999898" cy="3416400"/>
          </a:xfrm>
          <a:prstGeom prst="rect">
            <a:avLst/>
          </a:prstGeom>
          <a:noFill/>
          <a:ln>
            <a:noFill/>
          </a:ln>
        </p:spPr>
        <p:txBody>
          <a:bodyPr lIns="91425" tIns="91425" rIns="91425" bIns="91425" anchor="t" anchorCtr="0"/>
          <a:lstStyle>
            <a:lvl1pPr lvl="0" rtl="0">
              <a:spcBef>
                <a:spcPts val="0"/>
              </a:spcBef>
              <a:defRPr sz="1400"/>
            </a:lvl1pPr>
            <a:lvl2pPr lvl="1" rtl="0">
              <a:spcBef>
                <a:spcPts val="0"/>
              </a:spcBef>
              <a:defRPr sz="1200"/>
            </a:lvl2pPr>
            <a:lvl3pPr lvl="2" rtl="0">
              <a:spcBef>
                <a:spcPts val="0"/>
              </a:spcBef>
              <a:defRPr sz="1200"/>
            </a:lvl3pPr>
            <a:lvl4pPr lvl="3" rtl="0">
              <a:spcBef>
                <a:spcPts val="0"/>
              </a:spcBef>
              <a:defRPr sz="1200"/>
            </a:lvl4pPr>
            <a:lvl5pPr lvl="4" rtl="0">
              <a:spcBef>
                <a:spcPts val="0"/>
              </a:spcBef>
              <a:defRPr sz="1200"/>
            </a:lvl5pPr>
            <a:lvl6pPr lvl="5" rtl="0">
              <a:spcBef>
                <a:spcPts val="0"/>
              </a:spcBef>
              <a:defRPr sz="1200"/>
            </a:lvl6pPr>
            <a:lvl7pPr lvl="6" rtl="0">
              <a:spcBef>
                <a:spcPts val="0"/>
              </a:spcBef>
              <a:defRPr sz="1200"/>
            </a:lvl7pPr>
            <a:lvl8pPr lvl="7" rtl="0">
              <a:spcBef>
                <a:spcPts val="0"/>
              </a:spcBef>
              <a:defRPr sz="1200"/>
            </a:lvl8pPr>
            <a:lvl9pPr lvl="8" rtl="0">
              <a:spcBef>
                <a:spcPts val="0"/>
              </a:spcBef>
              <a:defRPr sz="1200"/>
            </a:lvl9pPr>
          </a:lstStyle>
          <a:p>
            <a:endParaRPr/>
          </a:p>
        </p:txBody>
      </p:sp>
      <p:sp>
        <p:nvSpPr>
          <p:cNvPr id="28" name="Shape 28"/>
          <p:cNvSpPr txBox="1">
            <a:spLocks noGrp="1"/>
          </p:cNvSpPr>
          <p:nvPr>
            <p:ph type="body" idx="2"/>
          </p:nvPr>
        </p:nvSpPr>
        <p:spPr>
          <a:xfrm>
            <a:off x="4832400" y="1152475"/>
            <a:ext cx="3999898" cy="3416400"/>
          </a:xfrm>
          <a:prstGeom prst="rect">
            <a:avLst/>
          </a:prstGeom>
          <a:noFill/>
          <a:ln>
            <a:noFill/>
          </a:ln>
        </p:spPr>
        <p:txBody>
          <a:bodyPr lIns="91425" tIns="91425" rIns="91425" bIns="91425" anchor="t" anchorCtr="0"/>
          <a:lstStyle>
            <a:lvl1pPr lvl="0" rtl="0">
              <a:spcBef>
                <a:spcPts val="0"/>
              </a:spcBef>
              <a:defRPr sz="1400"/>
            </a:lvl1pPr>
            <a:lvl2pPr lvl="1" rtl="0">
              <a:spcBef>
                <a:spcPts val="0"/>
              </a:spcBef>
              <a:defRPr sz="1200"/>
            </a:lvl2pPr>
            <a:lvl3pPr lvl="2" rtl="0">
              <a:spcBef>
                <a:spcPts val="0"/>
              </a:spcBef>
              <a:defRPr sz="1200"/>
            </a:lvl3pPr>
            <a:lvl4pPr lvl="3" rtl="0">
              <a:spcBef>
                <a:spcPts val="0"/>
              </a:spcBef>
              <a:defRPr sz="1200"/>
            </a:lvl4pPr>
            <a:lvl5pPr lvl="4" rtl="0">
              <a:spcBef>
                <a:spcPts val="0"/>
              </a:spcBef>
              <a:defRPr sz="1200"/>
            </a:lvl5pPr>
            <a:lvl6pPr lvl="5" rtl="0">
              <a:spcBef>
                <a:spcPts val="0"/>
              </a:spcBef>
              <a:defRPr sz="1200"/>
            </a:lvl6pPr>
            <a:lvl7pPr lvl="6" rtl="0">
              <a:spcBef>
                <a:spcPts val="0"/>
              </a:spcBef>
              <a:defRPr sz="1200"/>
            </a:lvl7pPr>
            <a:lvl8pPr lvl="7" rtl="0">
              <a:spcBef>
                <a:spcPts val="0"/>
              </a:spcBef>
              <a:defRPr sz="1200"/>
            </a:lvl8pPr>
            <a:lvl9pPr lvl="8" rtl="0">
              <a:spcBef>
                <a:spcPts val="0"/>
              </a:spcBef>
              <a:defRPr sz="1200"/>
            </a:lvl9pPr>
          </a:lstStyle>
          <a:p>
            <a:endParaRPr/>
          </a:p>
        </p:txBody>
      </p:sp>
      <p:sp>
        <p:nvSpPr>
          <p:cNvPr id="29" name="Shape 29"/>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2" name="Shape 32"/>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311700" y="555600"/>
            <a:ext cx="2807999" cy="755698"/>
          </a:xfrm>
          <a:prstGeom prst="rect">
            <a:avLst/>
          </a:prstGeom>
          <a:noFill/>
          <a:ln>
            <a:noFill/>
          </a:ln>
        </p:spPr>
        <p:txBody>
          <a:bodyPr lIns="91425" tIns="91425" rIns="91425" bIns="91425" anchor="b" anchorCtr="0"/>
          <a:lstStyle>
            <a:lvl1pPr lvl="0" rtl="0">
              <a:spcBef>
                <a:spcPts val="0"/>
              </a:spcBef>
              <a:defRPr sz="2400"/>
            </a:lvl1pPr>
            <a:lvl2pPr lvl="1" rtl="0">
              <a:spcBef>
                <a:spcPts val="0"/>
              </a:spcBef>
              <a:defRPr sz="2400"/>
            </a:lvl2pPr>
            <a:lvl3pPr lvl="2" rtl="0">
              <a:spcBef>
                <a:spcPts val="0"/>
              </a:spcBef>
              <a:defRPr sz="2400"/>
            </a:lvl3pPr>
            <a:lvl4pPr lvl="3" rtl="0">
              <a:spcBef>
                <a:spcPts val="0"/>
              </a:spcBef>
              <a:defRPr sz="2400"/>
            </a:lvl4pPr>
            <a:lvl5pPr lvl="4" rtl="0">
              <a:spcBef>
                <a:spcPts val="0"/>
              </a:spcBef>
              <a:defRPr sz="2400"/>
            </a:lvl5pPr>
            <a:lvl6pPr lvl="5" rtl="0">
              <a:spcBef>
                <a:spcPts val="0"/>
              </a:spcBef>
              <a:defRPr sz="2400"/>
            </a:lvl6pPr>
            <a:lvl7pPr lvl="6" rtl="0">
              <a:spcBef>
                <a:spcPts val="0"/>
              </a:spcBef>
              <a:defRPr sz="2400"/>
            </a:lvl7pPr>
            <a:lvl8pPr lvl="7" rtl="0">
              <a:spcBef>
                <a:spcPts val="0"/>
              </a:spcBef>
              <a:defRPr sz="2400"/>
            </a:lvl8pPr>
            <a:lvl9pPr lvl="8" rtl="0">
              <a:spcBef>
                <a:spcPts val="0"/>
              </a:spcBef>
              <a:defRPr sz="2400"/>
            </a:lvl9pPr>
          </a:lstStyle>
          <a:p>
            <a:endParaRPr/>
          </a:p>
        </p:txBody>
      </p:sp>
      <p:sp>
        <p:nvSpPr>
          <p:cNvPr id="35" name="Shape 35"/>
          <p:cNvSpPr txBox="1">
            <a:spLocks noGrp="1"/>
          </p:cNvSpPr>
          <p:nvPr>
            <p:ph type="body" idx="1"/>
          </p:nvPr>
        </p:nvSpPr>
        <p:spPr>
          <a:xfrm>
            <a:off x="311700" y="1389600"/>
            <a:ext cx="2807999" cy="3179400"/>
          </a:xfrm>
          <a:prstGeom prst="rect">
            <a:avLst/>
          </a:prstGeom>
          <a:noFill/>
          <a:ln>
            <a:noFill/>
          </a:ln>
        </p:spPr>
        <p:txBody>
          <a:bodyPr lIns="91425" tIns="91425" rIns="91425" bIns="91425" anchor="t" anchorCtr="0"/>
          <a:lstStyle>
            <a:lvl1pPr lvl="0" rtl="0">
              <a:spcBef>
                <a:spcPts val="0"/>
              </a:spcBef>
              <a:defRPr sz="1200"/>
            </a:lvl1pPr>
            <a:lvl2pPr lvl="1" rtl="0">
              <a:spcBef>
                <a:spcPts val="0"/>
              </a:spcBef>
              <a:defRPr sz="1200"/>
            </a:lvl2pPr>
            <a:lvl3pPr lvl="2" rtl="0">
              <a:spcBef>
                <a:spcPts val="0"/>
              </a:spcBef>
              <a:defRPr sz="1200"/>
            </a:lvl3pPr>
            <a:lvl4pPr lvl="3" rtl="0">
              <a:spcBef>
                <a:spcPts val="0"/>
              </a:spcBef>
              <a:defRPr sz="1200"/>
            </a:lvl4pPr>
            <a:lvl5pPr lvl="4" rtl="0">
              <a:spcBef>
                <a:spcPts val="0"/>
              </a:spcBef>
              <a:defRPr sz="1200"/>
            </a:lvl5pPr>
            <a:lvl6pPr lvl="5" rtl="0">
              <a:spcBef>
                <a:spcPts val="0"/>
              </a:spcBef>
              <a:defRPr sz="1200"/>
            </a:lvl6pPr>
            <a:lvl7pPr lvl="6" rtl="0">
              <a:spcBef>
                <a:spcPts val="0"/>
              </a:spcBef>
              <a:defRPr sz="1200"/>
            </a:lvl7pPr>
            <a:lvl8pPr lvl="7" rtl="0">
              <a:spcBef>
                <a:spcPts val="0"/>
              </a:spcBef>
              <a:defRPr sz="1200"/>
            </a:lvl8pPr>
            <a:lvl9pPr lvl="8" rtl="0">
              <a:spcBef>
                <a:spcPts val="0"/>
              </a:spcBef>
              <a:defRPr sz="1200"/>
            </a:lvl9pPr>
          </a:lstStyle>
          <a:p>
            <a:endParaRPr/>
          </a:p>
        </p:txBody>
      </p:sp>
      <p:sp>
        <p:nvSpPr>
          <p:cNvPr id="36" name="Shape 36"/>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Main point">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90250" y="450150"/>
            <a:ext cx="6367800" cy="4090800"/>
          </a:xfrm>
          <a:prstGeom prst="rect">
            <a:avLst/>
          </a:prstGeom>
          <a:noFill/>
          <a:ln>
            <a:noFill/>
          </a:ln>
        </p:spPr>
        <p:txBody>
          <a:bodyPr lIns="91425" tIns="91425" rIns="91425" bIns="91425" anchor="ctr" anchorCtr="0"/>
          <a:lstStyle>
            <a:lvl1pPr lvl="0" rtl="0">
              <a:spcBef>
                <a:spcPts val="0"/>
              </a:spcBef>
              <a:defRPr sz="4800"/>
            </a:lvl1pPr>
            <a:lvl2pPr lvl="1" rtl="0">
              <a:spcBef>
                <a:spcPts val="0"/>
              </a:spcBef>
              <a:defRPr sz="4800"/>
            </a:lvl2pPr>
            <a:lvl3pPr lvl="2" rtl="0">
              <a:spcBef>
                <a:spcPts val="0"/>
              </a:spcBef>
              <a:defRPr sz="4800"/>
            </a:lvl3pPr>
            <a:lvl4pPr lvl="3" rtl="0">
              <a:spcBef>
                <a:spcPts val="0"/>
              </a:spcBef>
              <a:defRPr sz="4800"/>
            </a:lvl4pPr>
            <a:lvl5pPr lvl="4" rtl="0">
              <a:spcBef>
                <a:spcPts val="0"/>
              </a:spcBef>
              <a:defRPr sz="4800"/>
            </a:lvl5pPr>
            <a:lvl6pPr lvl="5" rtl="0">
              <a:spcBef>
                <a:spcPts val="0"/>
              </a:spcBef>
              <a:defRPr sz="4800"/>
            </a:lvl6pPr>
            <a:lvl7pPr lvl="6" rtl="0">
              <a:spcBef>
                <a:spcPts val="0"/>
              </a:spcBef>
              <a:defRPr sz="4800"/>
            </a:lvl7pPr>
            <a:lvl8pPr lvl="7" rtl="0">
              <a:spcBef>
                <a:spcPts val="0"/>
              </a:spcBef>
              <a:defRPr sz="4800"/>
            </a:lvl8pPr>
            <a:lvl9pPr lvl="8" rtl="0">
              <a:spcBef>
                <a:spcPts val="0"/>
              </a:spcBef>
              <a:defRPr sz="4800"/>
            </a:lvl9pPr>
          </a:lstStyle>
          <a:p>
            <a:endParaRPr/>
          </a:p>
        </p:txBody>
      </p:sp>
      <p:sp>
        <p:nvSpPr>
          <p:cNvPr id="39" name="Shape 39"/>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0" i="0" u="none" strike="noStrike" cap="none">
                <a:solidFill>
                  <a:schemeClr val="dk1"/>
                </a:solidFill>
                <a:latin typeface="Arial"/>
                <a:ea typeface="Arial"/>
                <a:cs typeface="Arial"/>
                <a:sym typeface="Arial"/>
              </a:defRPr>
            </a:lvl1pPr>
            <a:lvl2pPr marL="0" marR="0" lvl="1" indent="0" algn="l" rtl="0">
              <a:spcBef>
                <a:spcPts val="0"/>
              </a:spcBef>
              <a:buClr>
                <a:schemeClr val="dk1"/>
              </a:buClr>
              <a:buFont typeface="Arial"/>
              <a:buNone/>
              <a:defRPr sz="2800" b="0" i="0" u="none" strike="noStrike" cap="none">
                <a:solidFill>
                  <a:schemeClr val="dk1"/>
                </a:solidFill>
              </a:defRPr>
            </a:lvl2pPr>
            <a:lvl3pPr marL="0" marR="0" lvl="2" indent="0" algn="l" rtl="0">
              <a:spcBef>
                <a:spcPts val="0"/>
              </a:spcBef>
              <a:buClr>
                <a:schemeClr val="dk1"/>
              </a:buClr>
              <a:buFont typeface="Arial"/>
              <a:buNone/>
              <a:defRPr sz="2800" b="0" i="0" u="none" strike="noStrike" cap="none">
                <a:solidFill>
                  <a:schemeClr val="dk1"/>
                </a:solidFill>
              </a:defRPr>
            </a:lvl3pPr>
            <a:lvl4pPr marL="0" marR="0" lvl="3" indent="0" algn="l" rtl="0">
              <a:spcBef>
                <a:spcPts val="0"/>
              </a:spcBef>
              <a:buClr>
                <a:schemeClr val="dk1"/>
              </a:buClr>
              <a:buFont typeface="Arial"/>
              <a:buNone/>
              <a:defRPr sz="2800" b="0" i="0" u="none" strike="noStrike" cap="none">
                <a:solidFill>
                  <a:schemeClr val="dk1"/>
                </a:solidFill>
              </a:defRPr>
            </a:lvl4pPr>
            <a:lvl5pPr marL="0" marR="0" lvl="4" indent="0" algn="l" rtl="0">
              <a:spcBef>
                <a:spcPts val="0"/>
              </a:spcBef>
              <a:buClr>
                <a:schemeClr val="dk1"/>
              </a:buClr>
              <a:buFont typeface="Arial"/>
              <a:buNone/>
              <a:defRPr sz="2800" b="0" i="0" u="none" strike="noStrike" cap="none">
                <a:solidFill>
                  <a:schemeClr val="dk1"/>
                </a:solidFill>
              </a:defRPr>
            </a:lvl5pPr>
            <a:lvl6pPr marL="0" marR="0" lvl="5" indent="0" algn="l" rtl="0">
              <a:spcBef>
                <a:spcPts val="0"/>
              </a:spcBef>
              <a:buClr>
                <a:schemeClr val="dk1"/>
              </a:buClr>
              <a:buFont typeface="Arial"/>
              <a:buNone/>
              <a:defRPr sz="2800" b="0" i="0" u="none" strike="noStrike" cap="none">
                <a:solidFill>
                  <a:schemeClr val="dk1"/>
                </a:solidFill>
              </a:defRPr>
            </a:lvl6pPr>
            <a:lvl7pPr marL="0" marR="0" lvl="6" indent="0" algn="l" rtl="0">
              <a:spcBef>
                <a:spcPts val="0"/>
              </a:spcBef>
              <a:buClr>
                <a:schemeClr val="dk1"/>
              </a:buClr>
              <a:buFont typeface="Arial"/>
              <a:buNone/>
              <a:defRPr sz="2800" b="0" i="0" u="none" strike="noStrike" cap="none">
                <a:solidFill>
                  <a:schemeClr val="dk1"/>
                </a:solidFill>
              </a:defRPr>
            </a:lvl7pPr>
            <a:lvl8pPr marL="0" marR="0" lvl="7" indent="0" algn="l" rtl="0">
              <a:spcBef>
                <a:spcPts val="0"/>
              </a:spcBef>
              <a:buClr>
                <a:schemeClr val="dk1"/>
              </a:buClr>
              <a:buFont typeface="Arial"/>
              <a:buNone/>
              <a:defRPr sz="2800" b="0" i="0" u="none" strike="noStrike" cap="none">
                <a:solidFill>
                  <a:schemeClr val="dk1"/>
                </a:solidFill>
              </a:defRPr>
            </a:lvl8pPr>
            <a:lvl9pPr marL="0" marR="0" lvl="8" indent="0" algn="l" rtl="0">
              <a:spcBef>
                <a:spcPts val="0"/>
              </a:spcBef>
              <a:buClr>
                <a:schemeClr val="dk1"/>
              </a:buClr>
              <a:buFont typeface="Arial"/>
              <a:buNone/>
              <a:defRPr sz="2800" b="0" i="0" u="none" strike="noStrike" cap="none">
                <a:solidFill>
                  <a:schemeClr val="dk1"/>
                </a:solidFill>
              </a:defRPr>
            </a:lvl9pPr>
          </a:lstStyle>
          <a:p>
            <a:endParaRPr/>
          </a:p>
        </p:txBody>
      </p:sp>
      <p:sp>
        <p:nvSpPr>
          <p:cNvPr id="7" name="Shape 7"/>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1800" b="0" i="0" u="none" strike="noStrike" cap="none">
                <a:solidFill>
                  <a:schemeClr val="dk2"/>
                </a:solidFill>
                <a:latin typeface="Arial"/>
                <a:ea typeface="Arial"/>
                <a:cs typeface="Arial"/>
                <a:sym typeface="Arial"/>
              </a:defRPr>
            </a:lvl1pPr>
            <a:lvl2pPr marL="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a:buNone/>
            </a:pPr>
            <a:fld id="{00000000-1234-1234-1234-123412341234}" type="slidenum">
              <a:rPr lang="en" sz="1000" b="0" i="0" u="none" strike="noStrike" cap="none">
                <a:solidFill>
                  <a:schemeClr val="dk2"/>
                </a:solidFill>
                <a:latin typeface="Arial"/>
                <a:ea typeface="Arial"/>
                <a:cs typeface="Arial"/>
                <a:sym typeface="Arial"/>
              </a:rPr>
              <a:t>‹#›</a:t>
            </a:fld>
            <a:endParaRPr lang="en" sz="10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6.jp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118217" y="890802"/>
            <a:ext cx="9020114" cy="1645920"/>
          </a:xfrm>
          <a:prstGeom prst="rect">
            <a:avLst/>
          </a:prstGeom>
          <a:noFill/>
          <a:ln>
            <a:noFill/>
          </a:ln>
        </p:spPr>
        <p:txBody>
          <a:bodyPr lIns="91425" tIns="91425" rIns="91425" bIns="91425" anchor="b" anchorCtr="0">
            <a:noAutofit/>
          </a:bodyPr>
          <a:lstStyle/>
          <a:p>
            <a:pPr lvl="0">
              <a:buSzPct val="25000"/>
            </a:pPr>
            <a:r>
              <a:rPr lang="en-US" sz="4000" dirty="0"/>
              <a:t>Tensions in Teaching Mathematics </a:t>
            </a:r>
            <a:br>
              <a:rPr lang="en-US" sz="4000" dirty="0"/>
            </a:br>
            <a:r>
              <a:rPr lang="en-US" sz="4000" dirty="0"/>
              <a:t>- Insights into Professional Growth</a:t>
            </a:r>
            <a:endParaRPr lang="en" sz="4000" b="0" i="0" u="none" strike="noStrike" cap="none" dirty="0">
              <a:solidFill>
                <a:schemeClr val="dk1"/>
              </a:solidFill>
              <a:sym typeface="Arial"/>
            </a:endParaRPr>
          </a:p>
        </p:txBody>
      </p:sp>
      <p:sp>
        <p:nvSpPr>
          <p:cNvPr id="56" name="Shape 56"/>
          <p:cNvSpPr txBox="1">
            <a:spLocks noGrp="1"/>
          </p:cNvSpPr>
          <p:nvPr>
            <p:ph type="subTitle" idx="4294967295"/>
          </p:nvPr>
        </p:nvSpPr>
        <p:spPr>
          <a:xfrm>
            <a:off x="367975" y="3866400"/>
            <a:ext cx="8520599" cy="754198"/>
          </a:xfrm>
          <a:prstGeom prst="rect">
            <a:avLst/>
          </a:prstGeom>
          <a:noFill/>
          <a:ln>
            <a:noFill/>
          </a:ln>
        </p:spPr>
        <p:txBody>
          <a:bodyPr lIns="91425" tIns="91425" rIns="91425" bIns="91425" anchor="t" anchorCtr="0">
            <a:noAutofit/>
          </a:bodyPr>
          <a:lstStyle/>
          <a:p>
            <a:pPr marL="0" marR="0" lvl="0" indent="0" algn="ctr" rtl="0">
              <a:lnSpc>
                <a:spcPct val="115000"/>
              </a:lnSpc>
              <a:spcBef>
                <a:spcPts val="0"/>
              </a:spcBef>
              <a:spcAft>
                <a:spcPts val="0"/>
              </a:spcAft>
              <a:buClr>
                <a:schemeClr val="dk2"/>
              </a:buClr>
              <a:buSzPct val="25000"/>
              <a:buFont typeface="Arial"/>
              <a:buNone/>
            </a:pPr>
            <a:r>
              <a:rPr lang="en" sz="1800" b="0" i="0" u="none" strike="noStrike" cap="none">
                <a:solidFill>
                  <a:srgbClr val="000000"/>
                </a:solidFill>
                <a:latin typeface="Arial"/>
                <a:ea typeface="Arial"/>
                <a:cs typeface="Arial"/>
                <a:sym typeface="Arial"/>
              </a:rPr>
              <a:t>Annette Rouleau</a:t>
            </a:r>
          </a:p>
          <a:p>
            <a:pPr marL="0" marR="0" lvl="0" indent="0" algn="ctr" rtl="0">
              <a:lnSpc>
                <a:spcPct val="115000"/>
              </a:lnSpc>
              <a:spcBef>
                <a:spcPts val="1600"/>
              </a:spcBef>
              <a:spcAft>
                <a:spcPts val="1600"/>
              </a:spcAft>
              <a:buClr>
                <a:schemeClr val="dk2"/>
              </a:buClr>
              <a:buSzPct val="25000"/>
              <a:buFont typeface="Arial"/>
              <a:buNone/>
            </a:pPr>
            <a:r>
              <a:rPr lang="en" sz="1800" b="0" i="0" u="none" strike="noStrike" cap="none">
                <a:solidFill>
                  <a:srgbClr val="000000"/>
                </a:solidFill>
                <a:latin typeface="Arial"/>
                <a:ea typeface="Arial"/>
                <a:cs typeface="Arial"/>
                <a:sym typeface="Arial"/>
              </a:rPr>
              <a:t>Simon Fraser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5.googleusercontent.com/YC-kD6TdZKG5ilshh5HGqIXA82csX4V7F92x5P3gWHGieit1oYnfD9iN9ZF58SHpLLGh0QcpYqrDKdAlZFQFD0HuC3yyVVe67SrB47LMyrWGZfGN1YOEbzBlkf7_d28a86RDW6zi54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8268" y="200553"/>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581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p:nvPr/>
        </p:nvSpPr>
        <p:spPr>
          <a:xfrm>
            <a:off x="1150650" y="1211525"/>
            <a:ext cx="6842700" cy="891598"/>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 sz="2200" b="0" i="0" u="none" strike="noStrike" cap="none" dirty="0">
                <a:solidFill>
                  <a:srgbClr val="000000"/>
                </a:solidFill>
                <a:latin typeface="Arial"/>
                <a:ea typeface="Arial"/>
                <a:cs typeface="Arial"/>
                <a:sym typeface="Arial"/>
              </a:rPr>
              <a:t>What tensions do mathematics teachers experience?</a:t>
            </a:r>
          </a:p>
        </p:txBody>
      </p:sp>
      <p:sp>
        <p:nvSpPr>
          <p:cNvPr id="62" name="Shape 62"/>
          <p:cNvSpPr txBox="1"/>
          <p:nvPr/>
        </p:nvSpPr>
        <p:spPr>
          <a:xfrm>
            <a:off x="1280100" y="2292650"/>
            <a:ext cx="6583800" cy="891598"/>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 sz="2200" b="0" i="0" u="none" strike="noStrike" cap="none" dirty="0">
                <a:solidFill>
                  <a:srgbClr val="000000"/>
                </a:solidFill>
                <a:latin typeface="Arial"/>
                <a:ea typeface="Arial"/>
                <a:cs typeface="Arial"/>
                <a:sym typeface="Arial"/>
              </a:rPr>
              <a:t>How do teachers cope with tensions?</a:t>
            </a:r>
          </a:p>
        </p:txBody>
      </p:sp>
      <p:sp>
        <p:nvSpPr>
          <p:cNvPr id="63" name="Shape 63"/>
          <p:cNvSpPr txBox="1"/>
          <p:nvPr/>
        </p:nvSpPr>
        <p:spPr>
          <a:xfrm>
            <a:off x="1280100" y="3373775"/>
            <a:ext cx="6583800" cy="891598"/>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 sz="2200" b="0" i="0" u="none" strike="noStrike" cap="none" dirty="0">
                <a:solidFill>
                  <a:srgbClr val="000000"/>
                </a:solidFill>
                <a:latin typeface="Arial"/>
                <a:ea typeface="Arial"/>
                <a:cs typeface="Arial"/>
                <a:sym typeface="Arial"/>
              </a:rPr>
              <a:t>What effect does this have on their mathematics teaching practice and professional growth?</a:t>
            </a:r>
          </a:p>
        </p:txBody>
      </p:sp>
      <p:sp>
        <p:nvSpPr>
          <p:cNvPr id="64" name="Shape 64"/>
          <p:cNvSpPr txBox="1"/>
          <p:nvPr/>
        </p:nvSpPr>
        <p:spPr>
          <a:xfrm>
            <a:off x="159700" y="178450"/>
            <a:ext cx="6583800" cy="7019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 sz="2200" b="0" i="0" u="none" strike="noStrike" cap="none" dirty="0">
                <a:solidFill>
                  <a:srgbClr val="000000"/>
                </a:solidFill>
                <a:latin typeface="Arial"/>
                <a:ea typeface="Arial"/>
                <a:cs typeface="Arial"/>
                <a:sym typeface="Arial"/>
              </a:rPr>
              <a:t>Tensions?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2000"/>
                                        <p:tgtEl>
                                          <p:spTgt spid="61"/>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2000"/>
                                        <p:tgtEl>
                                          <p:spTgt spid="62"/>
                                        </p:tgtEl>
                                      </p:cBhvr>
                                    </p:animEffect>
                                  </p:childTnLst>
                                </p:cTn>
                              </p:par>
                            </p:childTnLst>
                          </p:cTn>
                        </p:par>
                        <p:par>
                          <p:cTn id="12" fill="hold">
                            <p:stCondLst>
                              <p:cond delay="5000"/>
                            </p:stCondLst>
                            <p:childTnLst>
                              <p:par>
                                <p:cTn id="13" presetID="10" presetClass="entr" presetSubtype="0" fill="hold" nodeType="after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2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p:nvPr/>
        </p:nvSpPr>
        <p:spPr>
          <a:xfrm>
            <a:off x="336150" y="106125"/>
            <a:ext cx="8471699" cy="1416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222222"/>
              </a:buClr>
              <a:buSzPct val="25000"/>
              <a:buFont typeface="Arial"/>
              <a:buNone/>
            </a:pPr>
            <a:r>
              <a:rPr lang="en" sz="2200" b="0" i="0" u="none" strike="noStrike" cap="none">
                <a:solidFill>
                  <a:srgbClr val="222222"/>
                </a:solidFill>
                <a:highlight>
                  <a:srgbClr val="FFFFFF"/>
                </a:highlight>
                <a:latin typeface="Arial"/>
                <a:ea typeface="Arial"/>
                <a:cs typeface="Arial"/>
                <a:sym typeface="Arial"/>
              </a:rPr>
              <a:t>Berlak and Berlak (1981)</a:t>
            </a:r>
          </a:p>
          <a:p>
            <a:pPr marL="457200" marR="0" lvl="0" indent="0" algn="l" rtl="0">
              <a:lnSpc>
                <a:spcPct val="100000"/>
              </a:lnSpc>
              <a:spcBef>
                <a:spcPts val="0"/>
              </a:spcBef>
              <a:spcAft>
                <a:spcPts val="0"/>
              </a:spcAft>
              <a:buClr>
                <a:schemeClr val="dk1"/>
              </a:buClr>
              <a:buSzPct val="25000"/>
              <a:buFont typeface="Arial"/>
              <a:buNone/>
            </a:pPr>
            <a:r>
              <a:rPr lang="en" sz="2000" b="0" i="0" u="none" strike="noStrike" cap="none">
                <a:solidFill>
                  <a:srgbClr val="222222"/>
                </a:solidFill>
                <a:highlight>
                  <a:srgbClr val="FFFFFF"/>
                </a:highlight>
                <a:latin typeface="Arial"/>
                <a:ea typeface="Arial"/>
                <a:cs typeface="Arial"/>
                <a:sym typeface="Arial"/>
              </a:rPr>
              <a:t>identified sixteen dilemmas for the purpose of illuminating the relationship between everyday school events to broader social, economics, and political issues</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6" name="Shape 86"/>
          <p:cNvSpPr txBox="1"/>
          <p:nvPr/>
        </p:nvSpPr>
        <p:spPr>
          <a:xfrm>
            <a:off x="395536" y="1707653"/>
            <a:ext cx="8471699" cy="1416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222222"/>
              </a:buClr>
              <a:buSzPct val="25000"/>
              <a:buFont typeface="Arial"/>
              <a:buNone/>
            </a:pPr>
            <a:r>
              <a:rPr lang="en" sz="2200" b="0" i="0" u="none" strike="noStrike" cap="none">
                <a:solidFill>
                  <a:srgbClr val="222222"/>
                </a:solidFill>
                <a:highlight>
                  <a:srgbClr val="FFFFFF"/>
                </a:highlight>
                <a:latin typeface="Arial"/>
                <a:ea typeface="Arial"/>
                <a:cs typeface="Arial"/>
                <a:sym typeface="Arial"/>
              </a:rPr>
              <a:t>Lampert (1985)</a:t>
            </a:r>
          </a:p>
          <a:p>
            <a:pPr marL="457200" marR="0" lvl="0" indent="0" algn="l" rtl="0">
              <a:lnSpc>
                <a:spcPct val="115000"/>
              </a:lnSpc>
              <a:spcBef>
                <a:spcPts val="0"/>
              </a:spcBef>
              <a:spcAft>
                <a:spcPts val="0"/>
              </a:spcAft>
              <a:buClr>
                <a:schemeClr val="dk1"/>
              </a:buClr>
              <a:buSzPct val="25000"/>
              <a:buFont typeface="Arial"/>
              <a:buNone/>
            </a:pPr>
            <a:r>
              <a:rPr lang="en" sz="2000" b="0" i="0" u="none" strike="noStrike" cap="none">
                <a:solidFill>
                  <a:schemeClr val="dk1"/>
                </a:solidFill>
                <a:latin typeface="Arial"/>
                <a:ea typeface="Arial"/>
                <a:cs typeface="Arial"/>
                <a:sym typeface="Arial"/>
              </a:rPr>
              <a:t>teachers are dilemma managers who accept conflict as endemic and even useful to practice rather than as a burden that needs to be eliminated</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7" name="Shape 87"/>
          <p:cNvSpPr txBox="1"/>
          <p:nvPr/>
        </p:nvSpPr>
        <p:spPr>
          <a:xfrm>
            <a:off x="336150" y="3482150"/>
            <a:ext cx="8471699" cy="1416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222222"/>
              </a:buClr>
              <a:buSzPct val="25000"/>
              <a:buFont typeface="Arial"/>
              <a:buNone/>
            </a:pPr>
            <a:r>
              <a:rPr lang="en" sz="2200" b="0" i="0" u="none" strike="noStrike" cap="none">
                <a:solidFill>
                  <a:srgbClr val="222222"/>
                </a:solidFill>
                <a:highlight>
                  <a:srgbClr val="FFFFFF"/>
                </a:highlight>
                <a:latin typeface="Arial"/>
                <a:ea typeface="Arial"/>
                <a:cs typeface="Arial"/>
                <a:sym typeface="Arial"/>
              </a:rPr>
              <a:t>Adler (1998)</a:t>
            </a:r>
          </a:p>
          <a:p>
            <a:pPr marL="457200" marR="0" lvl="0" indent="0" algn="l" rtl="0">
              <a:lnSpc>
                <a:spcPct val="100000"/>
              </a:lnSpc>
              <a:spcBef>
                <a:spcPts val="0"/>
              </a:spcBef>
              <a:spcAft>
                <a:spcPts val="0"/>
              </a:spcAft>
              <a:buClr>
                <a:srgbClr val="222222"/>
              </a:buClr>
              <a:buSzPct val="25000"/>
              <a:buFont typeface="Arial"/>
              <a:buNone/>
            </a:pPr>
            <a:r>
              <a:rPr lang="en" sz="2000" b="0" i="0" u="none" strike="noStrike" cap="none">
                <a:solidFill>
                  <a:srgbClr val="222222"/>
                </a:solidFill>
                <a:highlight>
                  <a:srgbClr val="FFFFFF"/>
                </a:highlight>
                <a:latin typeface="Arial"/>
                <a:ea typeface="Arial"/>
                <a:cs typeface="Arial"/>
                <a:sym typeface="Arial"/>
              </a:rPr>
              <a:t>the language of tensions is “a powerful explanatory and analytic tool, and a source of praxis for mathematics teachers.” (p. 26)</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8" name="Shape 88"/>
          <p:cNvSpPr txBox="1"/>
          <p:nvPr/>
        </p:nvSpPr>
        <p:spPr>
          <a:xfrm>
            <a:off x="395536" y="1707653"/>
            <a:ext cx="8471699" cy="1416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B7B7B7"/>
              </a:buClr>
              <a:buSzPct val="25000"/>
              <a:buFont typeface="Arial"/>
              <a:buNone/>
            </a:pPr>
            <a:r>
              <a:rPr lang="en" sz="2200" b="0" i="0" u="none" strike="noStrike" cap="none">
                <a:solidFill>
                  <a:srgbClr val="B7B7B7"/>
                </a:solidFill>
                <a:highlight>
                  <a:srgbClr val="FFFFFF"/>
                </a:highlight>
                <a:latin typeface="Arial"/>
                <a:ea typeface="Arial"/>
                <a:cs typeface="Arial"/>
                <a:sym typeface="Arial"/>
              </a:rPr>
              <a:t>Lampert (1985)</a:t>
            </a:r>
          </a:p>
          <a:p>
            <a:pPr marL="457200" marR="0" lvl="0" indent="0" algn="l" rtl="0">
              <a:lnSpc>
                <a:spcPct val="115000"/>
              </a:lnSpc>
              <a:spcBef>
                <a:spcPts val="0"/>
              </a:spcBef>
              <a:spcAft>
                <a:spcPts val="0"/>
              </a:spcAft>
              <a:buClr>
                <a:srgbClr val="B7B7B7"/>
              </a:buClr>
              <a:buSzPct val="25000"/>
              <a:buFont typeface="Arial"/>
              <a:buNone/>
            </a:pPr>
            <a:r>
              <a:rPr lang="en" sz="2000" b="0" i="0" u="none" strike="noStrike" cap="none">
                <a:solidFill>
                  <a:srgbClr val="B7B7B7"/>
                </a:solidFill>
                <a:latin typeface="Arial"/>
                <a:ea typeface="Arial"/>
                <a:cs typeface="Arial"/>
                <a:sym typeface="Arial"/>
              </a:rPr>
              <a:t>teachers are dilemma managers who accept conflict as endemic and even useful to practice rather than as a burden that needs to be eliminated</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9" name="Shape 89"/>
          <p:cNvSpPr txBox="1"/>
          <p:nvPr/>
        </p:nvSpPr>
        <p:spPr>
          <a:xfrm>
            <a:off x="323528" y="123478"/>
            <a:ext cx="8471699" cy="1416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B7B7B7"/>
              </a:buClr>
              <a:buSzPct val="25000"/>
              <a:buFont typeface="Arial"/>
              <a:buNone/>
            </a:pPr>
            <a:r>
              <a:rPr lang="en" sz="2200" b="0" i="0" u="none" strike="noStrike" cap="none">
                <a:solidFill>
                  <a:srgbClr val="B7B7B7"/>
                </a:solidFill>
                <a:highlight>
                  <a:srgbClr val="FFFFFF"/>
                </a:highlight>
                <a:latin typeface="Arial"/>
                <a:ea typeface="Arial"/>
                <a:cs typeface="Arial"/>
                <a:sym typeface="Arial"/>
              </a:rPr>
              <a:t>Berlak and Berlak (1981)</a:t>
            </a:r>
          </a:p>
          <a:p>
            <a:pPr marL="457200" marR="0" lvl="0" indent="0" algn="l" rtl="0">
              <a:lnSpc>
                <a:spcPct val="100000"/>
              </a:lnSpc>
              <a:spcBef>
                <a:spcPts val="0"/>
              </a:spcBef>
              <a:spcAft>
                <a:spcPts val="0"/>
              </a:spcAft>
              <a:buClr>
                <a:schemeClr val="dk1"/>
              </a:buClr>
              <a:buSzPct val="25000"/>
              <a:buFont typeface="Arial"/>
              <a:buNone/>
            </a:pPr>
            <a:r>
              <a:rPr lang="en" sz="2000" b="0" i="0" u="none" strike="noStrike" cap="none">
                <a:solidFill>
                  <a:srgbClr val="B7B7B7"/>
                </a:solidFill>
                <a:highlight>
                  <a:srgbClr val="FFFFFF"/>
                </a:highlight>
                <a:latin typeface="Arial"/>
                <a:ea typeface="Arial"/>
                <a:cs typeface="Arial"/>
                <a:sym typeface="Arial"/>
              </a:rPr>
              <a:t>identified sixteen dilemmas for the purpose of illuminating the relationship between everyday school events to broader social, economics, and political issues</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0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1000"/>
                                        <p:tgtEl>
                                          <p:spTgt spid="89"/>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86"/>
                                        </p:tgtEl>
                                        <p:attrNameLst>
                                          <p:attrName>style.visibility</p:attrName>
                                        </p:attrNameLst>
                                      </p:cBhvr>
                                      <p:to>
                                        <p:strVal val="visible"/>
                                      </p:to>
                                    </p:set>
                                    <p:animEffect transition="in" filter="fade">
                                      <p:cBhvr>
                                        <p:cTn id="16" dur="1000"/>
                                        <p:tgtEl>
                                          <p:spTgt spid="8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8"/>
                                        </p:tgtEl>
                                        <p:attrNameLst>
                                          <p:attrName>style.visibility</p:attrName>
                                        </p:attrNameLst>
                                      </p:cBhvr>
                                      <p:to>
                                        <p:strVal val="visible"/>
                                      </p:to>
                                    </p:set>
                                    <p:animEffect transition="in" filter="fade">
                                      <p:cBhvr>
                                        <p:cTn id="21" dur="1000"/>
                                        <p:tgtEl>
                                          <p:spTgt spid="88"/>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fade">
                                      <p:cBhvr>
                                        <p:cTn id="25" dur="1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p:nvPr/>
        </p:nvSpPr>
        <p:spPr>
          <a:xfrm>
            <a:off x="336150" y="928225"/>
            <a:ext cx="8471699" cy="862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600" b="0" i="0" u="none" strike="noStrike" cap="none" dirty="0">
              <a:solidFill>
                <a:srgbClr val="222222"/>
              </a:solidFill>
              <a:highlight>
                <a:srgbClr val="FFFFFF"/>
              </a:highlight>
              <a:latin typeface="Arial"/>
              <a:ea typeface="Arial"/>
              <a:cs typeface="Arial"/>
              <a:sym typeface="Arial"/>
            </a:endParaRPr>
          </a:p>
          <a:p>
            <a:pPr marL="457200" marR="0" lvl="0" indent="-355600" algn="l" rtl="0">
              <a:lnSpc>
                <a:spcPct val="100000"/>
              </a:lnSpc>
              <a:spcBef>
                <a:spcPts val="0"/>
              </a:spcBef>
              <a:spcAft>
                <a:spcPts val="0"/>
              </a:spcAft>
              <a:buClr>
                <a:srgbClr val="222222"/>
              </a:buClr>
              <a:buSzPct val="100000"/>
              <a:buFont typeface="Arial"/>
              <a:buChar char="●"/>
            </a:pPr>
            <a:r>
              <a:rPr lang="en" sz="2000" b="0" i="0" u="none" strike="noStrike" cap="none" dirty="0">
                <a:solidFill>
                  <a:srgbClr val="222222"/>
                </a:solidFill>
                <a:highlight>
                  <a:srgbClr val="FFFFFF"/>
                </a:highlight>
                <a:latin typeface="Arial"/>
                <a:ea typeface="Arial"/>
                <a:cs typeface="Arial"/>
                <a:sym typeface="Arial"/>
              </a:rPr>
              <a:t>utilized the notion of tension as a framework for both undertaking and analyzing her research</a:t>
            </a:r>
          </a:p>
        </p:txBody>
      </p:sp>
      <p:sp>
        <p:nvSpPr>
          <p:cNvPr id="95" name="Shape 95"/>
          <p:cNvSpPr txBox="1"/>
          <p:nvPr/>
        </p:nvSpPr>
        <p:spPr>
          <a:xfrm>
            <a:off x="336150" y="1737750"/>
            <a:ext cx="8471699" cy="1358698"/>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2000" b="0" i="0" u="none" strike="noStrike" cap="none">
              <a:solidFill>
                <a:srgbClr val="222222"/>
              </a:solidFill>
              <a:highlight>
                <a:srgbClr val="FFFFFF"/>
              </a:highlight>
              <a:latin typeface="Arial"/>
              <a:ea typeface="Arial"/>
              <a:cs typeface="Arial"/>
              <a:sym typeface="Arial"/>
            </a:endParaRPr>
          </a:p>
          <a:p>
            <a:pPr marL="457200" marR="0" lvl="0" indent="-355600" algn="l" rtl="0">
              <a:lnSpc>
                <a:spcPct val="100000"/>
              </a:lnSpc>
              <a:spcBef>
                <a:spcPts val="0"/>
              </a:spcBef>
              <a:spcAft>
                <a:spcPts val="0"/>
              </a:spcAft>
              <a:buClr>
                <a:srgbClr val="222222"/>
              </a:buClr>
              <a:buSzPct val="100000"/>
              <a:buFont typeface="Arial"/>
              <a:buChar char="●"/>
            </a:pPr>
            <a:r>
              <a:rPr lang="en" sz="2000" b="0" i="0" u="none" strike="noStrike" cap="none">
                <a:solidFill>
                  <a:srgbClr val="222222"/>
                </a:solidFill>
                <a:highlight>
                  <a:srgbClr val="FFFFFF"/>
                </a:highlight>
                <a:latin typeface="Arial"/>
                <a:ea typeface="Arial"/>
                <a:cs typeface="Arial"/>
                <a:sym typeface="Arial"/>
              </a:rPr>
              <a:t>The result was twelve tensions expressed as dichotomous pairs that “</a:t>
            </a:r>
            <a:r>
              <a:rPr lang="en" sz="2000" b="0" i="1" u="none" strike="noStrike" cap="none">
                <a:solidFill>
                  <a:srgbClr val="222222"/>
                </a:solidFill>
                <a:highlight>
                  <a:srgbClr val="FFFFFF"/>
                </a:highlight>
                <a:latin typeface="Arial"/>
                <a:ea typeface="Arial"/>
                <a:cs typeface="Arial"/>
                <a:sym typeface="Arial"/>
              </a:rPr>
              <a:t>capture the sense of conflicting purpose and ambiguity held within each</a:t>
            </a:r>
            <a:r>
              <a:rPr lang="en" sz="2000" b="0" i="0" u="none" strike="noStrike" cap="none">
                <a:solidFill>
                  <a:srgbClr val="222222"/>
                </a:solidFill>
                <a:highlight>
                  <a:srgbClr val="FFFFFF"/>
                </a:highlight>
                <a:latin typeface="Arial"/>
                <a:ea typeface="Arial"/>
                <a:cs typeface="Arial"/>
                <a:sym typeface="Arial"/>
              </a:rPr>
              <a:t>” (Berry, 2007, p. 120)</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6" name="Shape 96"/>
          <p:cNvSpPr txBox="1"/>
          <p:nvPr/>
        </p:nvSpPr>
        <p:spPr>
          <a:xfrm>
            <a:off x="336150" y="3282275"/>
            <a:ext cx="8471699" cy="911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600" b="0" i="0" u="none" strike="noStrike" cap="none">
              <a:solidFill>
                <a:srgbClr val="222222"/>
              </a:solidFill>
              <a:highlight>
                <a:srgbClr val="FFFFFF"/>
              </a:highlight>
              <a:latin typeface="Arial"/>
              <a:ea typeface="Arial"/>
              <a:cs typeface="Arial"/>
              <a:sym typeface="Arial"/>
            </a:endParaRPr>
          </a:p>
          <a:p>
            <a:pPr marL="457200" marR="0" lvl="0" indent="-355600" algn="l" rtl="0">
              <a:lnSpc>
                <a:spcPct val="100000"/>
              </a:lnSpc>
              <a:spcBef>
                <a:spcPts val="0"/>
              </a:spcBef>
              <a:spcAft>
                <a:spcPts val="0"/>
              </a:spcAft>
              <a:buClr>
                <a:srgbClr val="222222"/>
              </a:buClr>
              <a:buSzPct val="100000"/>
              <a:buFont typeface="Arial"/>
              <a:buChar char="●"/>
            </a:pPr>
            <a:r>
              <a:rPr lang="en" sz="2000" b="0" i="0" u="none" strike="noStrike" cap="none">
                <a:solidFill>
                  <a:srgbClr val="222222"/>
                </a:solidFill>
                <a:highlight>
                  <a:srgbClr val="FFFFFF"/>
                </a:highlight>
                <a:latin typeface="Arial"/>
                <a:ea typeface="Arial"/>
                <a:cs typeface="Arial"/>
                <a:sym typeface="Arial"/>
              </a:rPr>
              <a:t>Noting that these tensions do not exist in isolation, she used their interconnectedness as a lens to examine her practice</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7" name="Shape 97"/>
          <p:cNvSpPr txBox="1"/>
          <p:nvPr/>
        </p:nvSpPr>
        <p:spPr>
          <a:xfrm>
            <a:off x="202625" y="201325"/>
            <a:ext cx="4280700" cy="518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200" b="0" i="0" u="none" strike="noStrike" cap="none">
                <a:solidFill>
                  <a:srgbClr val="222222"/>
                </a:solidFill>
                <a:highlight>
                  <a:srgbClr val="FFFFFF"/>
                </a:highlight>
                <a:latin typeface="Arial"/>
                <a:ea typeface="Arial"/>
                <a:cs typeface="Arial"/>
                <a:sym typeface="Arial"/>
              </a:rPr>
              <a:t>Berry (2007)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2000"/>
                                        <p:tgtEl>
                                          <p:spTgt spid="94"/>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95"/>
                                        </p:tgtEl>
                                        <p:attrNameLst>
                                          <p:attrName>style.visibility</p:attrName>
                                        </p:attrNameLst>
                                      </p:cBhvr>
                                      <p:to>
                                        <p:strVal val="visible"/>
                                      </p:to>
                                    </p:set>
                                    <p:animEffect transition="in" filter="fade">
                                      <p:cBhvr>
                                        <p:cTn id="11" dur="2000"/>
                                        <p:tgtEl>
                                          <p:spTgt spid="95"/>
                                        </p:tgtEl>
                                      </p:cBhvr>
                                    </p:animEffect>
                                  </p:childTnLst>
                                </p:cTn>
                              </p:par>
                            </p:childTnLst>
                          </p:cTn>
                        </p:par>
                        <p:par>
                          <p:cTn id="12" fill="hold">
                            <p:stCondLst>
                              <p:cond delay="5000"/>
                            </p:stCondLst>
                            <p:childTnLst>
                              <p:par>
                                <p:cTn id="13" presetID="10" presetClass="entr" presetSubtype="0" fill="hold" nodeType="afterEffect">
                                  <p:stCondLst>
                                    <p:cond delay="1000"/>
                                  </p:stCondLst>
                                  <p:childTnLst>
                                    <p:set>
                                      <p:cBhvr>
                                        <p:cTn id="14" dur="1" fill="hold">
                                          <p:stCondLst>
                                            <p:cond delay="0"/>
                                          </p:stCondLst>
                                        </p:cTn>
                                        <p:tgtEl>
                                          <p:spTgt spid="96"/>
                                        </p:tgtEl>
                                        <p:attrNameLst>
                                          <p:attrName>style.visibility</p:attrName>
                                        </p:attrNameLst>
                                      </p:cBhvr>
                                      <p:to>
                                        <p:strVal val="visible"/>
                                      </p:to>
                                    </p:set>
                                    <p:animEffect transition="in" filter="fade">
                                      <p:cBhvr>
                                        <p:cTn id="15" dur="10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p:nvPr/>
        </p:nvSpPr>
        <p:spPr>
          <a:xfrm>
            <a:off x="1947975" y="530875"/>
            <a:ext cx="3796499" cy="489898"/>
          </a:xfrm>
          <a:prstGeom prst="rect">
            <a:avLst/>
          </a:prstGeom>
          <a:noFill/>
          <a:ln>
            <a:noFill/>
          </a:ln>
        </p:spPr>
        <p:txBody>
          <a:bodyPr lIns="91425" tIns="91425" rIns="91425" bIns="91425" anchor="t" anchorCtr="0">
            <a:noAutofit/>
          </a:bodyPr>
          <a:lstStyle/>
          <a:p>
            <a:pPr marL="457200" marR="0" lvl="0" indent="-368300" algn="l" rtl="0">
              <a:lnSpc>
                <a:spcPct val="100000"/>
              </a:lnSpc>
              <a:spcBef>
                <a:spcPts val="0"/>
              </a:spcBef>
              <a:spcAft>
                <a:spcPts val="0"/>
              </a:spcAft>
              <a:buClr>
                <a:srgbClr val="222222"/>
              </a:buClr>
              <a:buSzPct val="100000"/>
              <a:buFont typeface="Arial"/>
              <a:buAutoNum type="arabicPeriod"/>
            </a:pPr>
            <a:r>
              <a:rPr lang="en" sz="2200" b="0" i="0" u="none" strike="noStrike" cap="none">
                <a:solidFill>
                  <a:srgbClr val="222222"/>
                </a:solidFill>
                <a:highlight>
                  <a:srgbClr val="FFFFFF"/>
                </a:highlight>
                <a:latin typeface="Arial"/>
                <a:ea typeface="Arial"/>
                <a:cs typeface="Arial"/>
                <a:sym typeface="Arial"/>
              </a:rPr>
              <a:t>Telling and growth</a:t>
            </a:r>
          </a:p>
        </p:txBody>
      </p:sp>
      <p:sp>
        <p:nvSpPr>
          <p:cNvPr id="103" name="Shape 103"/>
          <p:cNvSpPr txBox="1"/>
          <p:nvPr/>
        </p:nvSpPr>
        <p:spPr>
          <a:xfrm>
            <a:off x="129775" y="58975"/>
            <a:ext cx="3938169" cy="4718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200" b="0" i="0" u="none" strike="noStrike" cap="none">
                <a:solidFill>
                  <a:schemeClr val="dk1"/>
                </a:solidFill>
                <a:latin typeface="Arial"/>
                <a:ea typeface="Arial"/>
                <a:cs typeface="Arial"/>
                <a:sym typeface="Arial"/>
              </a:rPr>
              <a:t>Berry’s Tension Framework:</a:t>
            </a:r>
          </a:p>
        </p:txBody>
      </p:sp>
      <p:sp>
        <p:nvSpPr>
          <p:cNvPr id="104" name="Shape 104"/>
          <p:cNvSpPr/>
          <p:nvPr/>
        </p:nvSpPr>
        <p:spPr>
          <a:xfrm>
            <a:off x="683568" y="1131590"/>
            <a:ext cx="8064896" cy="132343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100000"/>
              <a:buFont typeface="Arial"/>
              <a:buChar char="•"/>
            </a:pPr>
            <a:r>
              <a:rPr lang="en" sz="2000" b="0" i="0" u="none" strike="noStrike" cap="none" dirty="0">
                <a:solidFill>
                  <a:srgbClr val="000000"/>
                </a:solidFill>
                <a:latin typeface="Arial"/>
                <a:ea typeface="Arial"/>
                <a:cs typeface="Arial"/>
                <a:sym typeface="Arial"/>
              </a:rPr>
              <a:t>between informing and creating opportunities to reflect and self-direct</a:t>
            </a:r>
          </a:p>
          <a:p>
            <a:pPr marL="0" marR="0" lvl="0" indent="0" algn="l" rtl="0">
              <a:lnSpc>
                <a:spcPct val="100000"/>
              </a:lnSpc>
              <a:spcBef>
                <a:spcPts val="0"/>
              </a:spcBef>
              <a:spcAft>
                <a:spcPts val="0"/>
              </a:spcAft>
              <a:buClr>
                <a:srgbClr val="000000"/>
              </a:buClr>
              <a:buFont typeface="Arial"/>
              <a:buNone/>
            </a:pP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ct val="100000"/>
              <a:buFont typeface="Arial"/>
              <a:buChar char="•"/>
            </a:pPr>
            <a:r>
              <a:rPr lang="en" sz="2000" b="0" i="0" u="none" strike="noStrike" cap="none" dirty="0">
                <a:solidFill>
                  <a:srgbClr val="000000"/>
                </a:solidFill>
                <a:latin typeface="Arial"/>
                <a:ea typeface="Arial"/>
                <a:cs typeface="Arial"/>
                <a:sym typeface="Arial"/>
              </a:rPr>
              <a:t>between acknowledging prospective teachers’ needs and concerns</a:t>
            </a:r>
          </a:p>
          <a:p>
            <a:pPr marL="0" marR="0" lvl="0" indent="0" algn="l" rtl="0">
              <a:lnSpc>
                <a:spcPct val="100000"/>
              </a:lnSpc>
              <a:spcBef>
                <a:spcPts val="0"/>
              </a:spcBef>
              <a:spcAft>
                <a:spcPts val="0"/>
              </a:spcAft>
              <a:buClr>
                <a:srgbClr val="000000"/>
              </a:buClr>
              <a:buSzPct val="25000"/>
              <a:buFont typeface="Arial"/>
              <a:buNone/>
            </a:pPr>
            <a:r>
              <a:rPr lang="en" sz="2000" b="0" i="0" u="none" strike="noStrike" cap="none" dirty="0">
                <a:solidFill>
                  <a:srgbClr val="000000"/>
                </a:solidFill>
                <a:latin typeface="Arial"/>
                <a:ea typeface="Arial"/>
                <a:cs typeface="Arial"/>
                <a:sym typeface="Arial"/>
              </a:rPr>
              <a:t> and challenging them to grow.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p:nvPr/>
        </p:nvSpPr>
        <p:spPr>
          <a:xfrm>
            <a:off x="1947975" y="530875"/>
            <a:ext cx="3796499" cy="489898"/>
          </a:xfrm>
          <a:prstGeom prst="rect">
            <a:avLst/>
          </a:prstGeom>
          <a:noFill/>
          <a:ln>
            <a:noFill/>
          </a:ln>
        </p:spPr>
        <p:txBody>
          <a:bodyPr lIns="91425" tIns="91425" rIns="91425" bIns="91425" anchor="t" anchorCtr="0">
            <a:noAutofit/>
          </a:bodyPr>
          <a:lstStyle/>
          <a:p>
            <a:pPr marL="457200" marR="0" lvl="0" indent="-368300" algn="l" rtl="0">
              <a:lnSpc>
                <a:spcPct val="100000"/>
              </a:lnSpc>
              <a:spcBef>
                <a:spcPts val="0"/>
              </a:spcBef>
              <a:spcAft>
                <a:spcPts val="0"/>
              </a:spcAft>
              <a:buClr>
                <a:srgbClr val="B2B2B2"/>
              </a:buClr>
              <a:buSzPct val="100000"/>
              <a:buFont typeface="Arial"/>
              <a:buAutoNum type="arabicPeriod"/>
            </a:pPr>
            <a:r>
              <a:rPr lang="en" sz="2200" b="0" i="0" u="none" strike="noStrike" cap="none">
                <a:solidFill>
                  <a:srgbClr val="B2B2B2"/>
                </a:solidFill>
                <a:highlight>
                  <a:srgbClr val="FFFFFF"/>
                </a:highlight>
                <a:latin typeface="Arial"/>
                <a:ea typeface="Arial"/>
                <a:cs typeface="Arial"/>
                <a:sym typeface="Arial"/>
              </a:rPr>
              <a:t>Telling and growth</a:t>
            </a:r>
          </a:p>
        </p:txBody>
      </p:sp>
      <p:sp>
        <p:nvSpPr>
          <p:cNvPr id="110" name="Shape 110"/>
          <p:cNvSpPr txBox="1"/>
          <p:nvPr/>
        </p:nvSpPr>
        <p:spPr>
          <a:xfrm>
            <a:off x="1947975" y="1205075"/>
            <a:ext cx="4114800" cy="661200"/>
          </a:xfrm>
          <a:prstGeom prst="rect">
            <a:avLst/>
          </a:prstGeom>
          <a:noFill/>
          <a:ln>
            <a:noFill/>
          </a:ln>
        </p:spPr>
        <p:txBody>
          <a:bodyPr lIns="91425" tIns="91425" rIns="91425" bIns="91425" anchor="t" anchorCtr="0">
            <a:noAutofit/>
          </a:bodyPr>
          <a:lstStyle/>
          <a:p>
            <a:pPr marL="457200" marR="0" lvl="0" indent="-368300" algn="l" rtl="0">
              <a:lnSpc>
                <a:spcPct val="100000"/>
              </a:lnSpc>
              <a:spcBef>
                <a:spcPts val="0"/>
              </a:spcBef>
              <a:spcAft>
                <a:spcPts val="0"/>
              </a:spcAft>
              <a:buClr>
                <a:srgbClr val="222222"/>
              </a:buClr>
              <a:buSzPct val="100000"/>
              <a:buFont typeface="Arial"/>
              <a:buAutoNum type="arabicPeriod" startAt="2"/>
            </a:pPr>
            <a:r>
              <a:rPr lang="en" sz="2200" b="0" i="0" u="none" strike="noStrike" cap="none">
                <a:solidFill>
                  <a:srgbClr val="222222"/>
                </a:solidFill>
                <a:highlight>
                  <a:srgbClr val="FFFFFF"/>
                </a:highlight>
                <a:latin typeface="Arial"/>
                <a:ea typeface="Arial"/>
                <a:cs typeface="Arial"/>
                <a:sym typeface="Arial"/>
              </a:rPr>
              <a:t>Confidence and uncertainty</a:t>
            </a:r>
          </a:p>
        </p:txBody>
      </p:sp>
      <p:sp>
        <p:nvSpPr>
          <p:cNvPr id="111" name="Shape 111"/>
          <p:cNvSpPr txBox="1"/>
          <p:nvPr/>
        </p:nvSpPr>
        <p:spPr>
          <a:xfrm>
            <a:off x="129775" y="58975"/>
            <a:ext cx="3938169" cy="4718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200" b="0" i="0" u="none" strike="noStrike" cap="none">
                <a:solidFill>
                  <a:schemeClr val="dk1"/>
                </a:solidFill>
                <a:latin typeface="Arial"/>
                <a:ea typeface="Arial"/>
                <a:cs typeface="Arial"/>
                <a:sym typeface="Arial"/>
              </a:rPr>
              <a:t>Berry’s Tension Framework:</a:t>
            </a:r>
          </a:p>
        </p:txBody>
      </p:sp>
      <p:sp>
        <p:nvSpPr>
          <p:cNvPr id="112" name="Shape 112"/>
          <p:cNvSpPr/>
          <p:nvPr/>
        </p:nvSpPr>
        <p:spPr>
          <a:xfrm>
            <a:off x="539552" y="1707653"/>
            <a:ext cx="8352928" cy="163121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100000"/>
              <a:buFont typeface="Arial"/>
              <a:buChar char="•"/>
            </a:pPr>
            <a:r>
              <a:rPr lang="en" sz="2000" b="0" i="0" u="none" strike="noStrike" cap="none">
                <a:solidFill>
                  <a:srgbClr val="000000"/>
                </a:solidFill>
                <a:latin typeface="Arial"/>
                <a:ea typeface="Arial"/>
                <a:cs typeface="Arial"/>
                <a:sym typeface="Arial"/>
              </a:rPr>
              <a:t>between making explicit the complexities and messiness of teaching </a:t>
            </a:r>
          </a:p>
          <a:p>
            <a:pPr marL="0" marR="0" lvl="0" indent="0" algn="l" rtl="0">
              <a:lnSpc>
                <a:spcPct val="100000"/>
              </a:lnSpc>
              <a:spcBef>
                <a:spcPts val="0"/>
              </a:spcBef>
              <a:spcAft>
                <a:spcPts val="0"/>
              </a:spcAft>
              <a:buClr>
                <a:srgbClr val="000000"/>
              </a:buClr>
              <a:buSzPct val="25000"/>
              <a:buFont typeface="Arial"/>
              <a:buNone/>
            </a:pPr>
            <a:r>
              <a:rPr lang="en" sz="2000" b="0" i="0" u="none" strike="noStrike" cap="none">
                <a:solidFill>
                  <a:srgbClr val="000000"/>
                </a:solidFill>
                <a:latin typeface="Arial"/>
                <a:ea typeface="Arial"/>
                <a:cs typeface="Arial"/>
                <a:sym typeface="Arial"/>
              </a:rPr>
              <a:t> and helping prospective teachers feel confident to progress</a:t>
            </a:r>
          </a:p>
          <a:p>
            <a:pPr marL="0" marR="0" lvl="0" indent="0" algn="l" rtl="0">
              <a:lnSpc>
                <a:spcPct val="100000"/>
              </a:lnSpc>
              <a:spcBef>
                <a:spcPts val="0"/>
              </a:spcBef>
              <a:spcAft>
                <a:spcPts val="0"/>
              </a:spcAft>
              <a:buClr>
                <a:srgbClr val="000000"/>
              </a:buClr>
              <a:buFont typeface="Arial"/>
              <a:buNone/>
            </a:pP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ct val="100000"/>
              <a:buFont typeface="Arial"/>
              <a:buChar char="•"/>
            </a:pPr>
            <a:r>
              <a:rPr lang="en" sz="2000" b="0" i="0" u="none" strike="noStrike" cap="none">
                <a:solidFill>
                  <a:srgbClr val="000000"/>
                </a:solidFill>
                <a:latin typeface="Arial"/>
                <a:ea typeface="Arial"/>
                <a:cs typeface="Arial"/>
                <a:sym typeface="Arial"/>
              </a:rPr>
              <a:t>between exposing vulnerability as a teacher educator and maintaining</a:t>
            </a:r>
          </a:p>
          <a:p>
            <a:pPr marL="0" marR="0" lvl="0" indent="0" algn="l" rtl="0">
              <a:lnSpc>
                <a:spcPct val="100000"/>
              </a:lnSpc>
              <a:spcBef>
                <a:spcPts val="0"/>
              </a:spcBef>
              <a:spcAft>
                <a:spcPts val="0"/>
              </a:spcAft>
              <a:buClr>
                <a:srgbClr val="000000"/>
              </a:buClr>
              <a:buSzPct val="25000"/>
              <a:buFont typeface="Arial"/>
              <a:buNone/>
            </a:pPr>
            <a:r>
              <a:rPr lang="en" sz="2000" b="0" i="0" u="none" strike="noStrike" cap="none">
                <a:solidFill>
                  <a:srgbClr val="000000"/>
                </a:solidFill>
                <a:latin typeface="Arial"/>
                <a:ea typeface="Arial"/>
                <a:cs typeface="Arial"/>
                <a:sym typeface="Arial"/>
              </a:rPr>
              <a:t> prospective teachers’ confidence in the teacher educator as a leader.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p:nvPr/>
        </p:nvSpPr>
        <p:spPr>
          <a:xfrm>
            <a:off x="1947975" y="530875"/>
            <a:ext cx="3796499" cy="489898"/>
          </a:xfrm>
          <a:prstGeom prst="rect">
            <a:avLst/>
          </a:prstGeom>
          <a:noFill/>
          <a:ln>
            <a:noFill/>
          </a:ln>
        </p:spPr>
        <p:txBody>
          <a:bodyPr lIns="91425" tIns="91425" rIns="91425" bIns="91425" anchor="t" anchorCtr="0">
            <a:noAutofit/>
          </a:bodyPr>
          <a:lstStyle/>
          <a:p>
            <a:pPr marL="457200" marR="0" lvl="0" indent="-368300" algn="l" rtl="0">
              <a:lnSpc>
                <a:spcPct val="100000"/>
              </a:lnSpc>
              <a:spcBef>
                <a:spcPts val="0"/>
              </a:spcBef>
              <a:spcAft>
                <a:spcPts val="0"/>
              </a:spcAft>
              <a:buClr>
                <a:srgbClr val="B2B2B2"/>
              </a:buClr>
              <a:buSzPct val="100000"/>
              <a:buFont typeface="Arial"/>
              <a:buAutoNum type="arabicPeriod"/>
            </a:pPr>
            <a:r>
              <a:rPr lang="en" sz="2200" b="0" i="0" u="none" strike="noStrike" cap="none">
                <a:solidFill>
                  <a:srgbClr val="B2B2B2"/>
                </a:solidFill>
                <a:highlight>
                  <a:srgbClr val="FFFFFF"/>
                </a:highlight>
                <a:latin typeface="Arial"/>
                <a:ea typeface="Arial"/>
                <a:cs typeface="Arial"/>
                <a:sym typeface="Arial"/>
              </a:rPr>
              <a:t>Telling and growth</a:t>
            </a:r>
          </a:p>
        </p:txBody>
      </p:sp>
      <p:sp>
        <p:nvSpPr>
          <p:cNvPr id="118" name="Shape 118"/>
          <p:cNvSpPr txBox="1"/>
          <p:nvPr/>
        </p:nvSpPr>
        <p:spPr>
          <a:xfrm>
            <a:off x="1947975" y="1205075"/>
            <a:ext cx="4114800" cy="661200"/>
          </a:xfrm>
          <a:prstGeom prst="rect">
            <a:avLst/>
          </a:prstGeom>
          <a:noFill/>
          <a:ln>
            <a:noFill/>
          </a:ln>
        </p:spPr>
        <p:txBody>
          <a:bodyPr lIns="91425" tIns="91425" rIns="91425" bIns="91425" anchor="t" anchorCtr="0">
            <a:noAutofit/>
          </a:bodyPr>
          <a:lstStyle/>
          <a:p>
            <a:pPr marL="457200" marR="0" lvl="0" indent="-368300" algn="l" rtl="0">
              <a:lnSpc>
                <a:spcPct val="100000"/>
              </a:lnSpc>
              <a:spcBef>
                <a:spcPts val="0"/>
              </a:spcBef>
              <a:spcAft>
                <a:spcPts val="0"/>
              </a:spcAft>
              <a:buClr>
                <a:srgbClr val="B2B2B2"/>
              </a:buClr>
              <a:buSzPct val="100000"/>
              <a:buFont typeface="Arial"/>
              <a:buAutoNum type="arabicPeriod" startAt="2"/>
            </a:pPr>
            <a:r>
              <a:rPr lang="en" sz="2200" b="0" i="0" u="none" strike="noStrike" cap="none">
                <a:solidFill>
                  <a:srgbClr val="B2B2B2"/>
                </a:solidFill>
                <a:highlight>
                  <a:srgbClr val="FFFFFF"/>
                </a:highlight>
                <a:latin typeface="Arial"/>
                <a:ea typeface="Arial"/>
                <a:cs typeface="Arial"/>
                <a:sym typeface="Arial"/>
              </a:rPr>
              <a:t>Confidence and uncertainty</a:t>
            </a:r>
          </a:p>
        </p:txBody>
      </p:sp>
      <p:sp>
        <p:nvSpPr>
          <p:cNvPr id="119" name="Shape 119"/>
          <p:cNvSpPr txBox="1"/>
          <p:nvPr/>
        </p:nvSpPr>
        <p:spPr>
          <a:xfrm>
            <a:off x="1947975" y="1897000"/>
            <a:ext cx="3796499" cy="661200"/>
          </a:xfrm>
          <a:prstGeom prst="rect">
            <a:avLst/>
          </a:prstGeom>
          <a:noFill/>
          <a:ln>
            <a:noFill/>
          </a:ln>
        </p:spPr>
        <p:txBody>
          <a:bodyPr lIns="91425" tIns="91425" rIns="91425" bIns="91425" anchor="t" anchorCtr="0">
            <a:noAutofit/>
          </a:bodyPr>
          <a:lstStyle/>
          <a:p>
            <a:pPr marL="457200" marR="0" lvl="0" indent="-368300" algn="l" rtl="0">
              <a:lnSpc>
                <a:spcPct val="100000"/>
              </a:lnSpc>
              <a:spcBef>
                <a:spcPts val="0"/>
              </a:spcBef>
              <a:spcAft>
                <a:spcPts val="0"/>
              </a:spcAft>
              <a:buClr>
                <a:srgbClr val="222222"/>
              </a:buClr>
              <a:buSzPct val="100000"/>
              <a:buFont typeface="Arial"/>
              <a:buAutoNum type="arabicPeriod" startAt="3"/>
            </a:pPr>
            <a:r>
              <a:rPr lang="en" sz="2200" b="0" i="0" u="none" strike="noStrike" cap="none">
                <a:solidFill>
                  <a:srgbClr val="222222"/>
                </a:solidFill>
                <a:highlight>
                  <a:srgbClr val="FFFFFF"/>
                </a:highlight>
                <a:latin typeface="Arial"/>
                <a:ea typeface="Arial"/>
                <a:cs typeface="Arial"/>
                <a:sym typeface="Arial"/>
              </a:rPr>
              <a:t>Safety and challenge</a:t>
            </a:r>
          </a:p>
        </p:txBody>
      </p:sp>
      <p:sp>
        <p:nvSpPr>
          <p:cNvPr id="120" name="Shape 120"/>
          <p:cNvSpPr txBox="1"/>
          <p:nvPr/>
        </p:nvSpPr>
        <p:spPr>
          <a:xfrm>
            <a:off x="129775" y="58975"/>
            <a:ext cx="3938169" cy="4718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200" b="0" i="0" u="none" strike="noStrike" cap="none">
                <a:solidFill>
                  <a:schemeClr val="dk1"/>
                </a:solidFill>
                <a:latin typeface="Arial"/>
                <a:ea typeface="Arial"/>
                <a:cs typeface="Arial"/>
                <a:sym typeface="Arial"/>
              </a:rPr>
              <a:t>Berry’s Tension Framework:</a:t>
            </a:r>
          </a:p>
        </p:txBody>
      </p:sp>
      <p:sp>
        <p:nvSpPr>
          <p:cNvPr id="121" name="Shape 121"/>
          <p:cNvSpPr/>
          <p:nvPr/>
        </p:nvSpPr>
        <p:spPr>
          <a:xfrm>
            <a:off x="467543" y="2499741"/>
            <a:ext cx="8424935" cy="707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100000"/>
              <a:buFont typeface="Arial"/>
              <a:buChar char="•"/>
            </a:pPr>
            <a:r>
              <a:rPr lang="en" sz="2000" b="0" i="0" u="none" strike="noStrike" cap="none">
                <a:solidFill>
                  <a:srgbClr val="000000"/>
                </a:solidFill>
                <a:latin typeface="Arial"/>
                <a:ea typeface="Arial"/>
                <a:cs typeface="Arial"/>
                <a:sym typeface="Arial"/>
              </a:rPr>
              <a:t>between a constructive learning experience and an uncomfortable</a:t>
            </a:r>
          </a:p>
          <a:p>
            <a:pPr marL="0" marR="0" lvl="0" indent="0" algn="l" rtl="0">
              <a:lnSpc>
                <a:spcPct val="100000"/>
              </a:lnSpc>
              <a:spcBef>
                <a:spcPts val="0"/>
              </a:spcBef>
              <a:spcAft>
                <a:spcPts val="0"/>
              </a:spcAft>
              <a:buClr>
                <a:srgbClr val="000000"/>
              </a:buClr>
              <a:buSzPct val="25000"/>
              <a:buFont typeface="Arial"/>
              <a:buNone/>
            </a:pPr>
            <a:r>
              <a:rPr lang="en" sz="2000" b="0" i="0" u="none" strike="noStrike" cap="none">
                <a:solidFill>
                  <a:srgbClr val="000000"/>
                </a:solidFill>
                <a:latin typeface="Arial"/>
                <a:ea typeface="Arial"/>
                <a:cs typeface="Arial"/>
                <a:sym typeface="Arial"/>
              </a:rPr>
              <a:t> learning experience.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p:nvPr/>
        </p:nvSpPr>
        <p:spPr>
          <a:xfrm>
            <a:off x="1947975" y="530875"/>
            <a:ext cx="3796499" cy="489898"/>
          </a:xfrm>
          <a:prstGeom prst="rect">
            <a:avLst/>
          </a:prstGeom>
          <a:noFill/>
          <a:ln>
            <a:noFill/>
          </a:ln>
        </p:spPr>
        <p:txBody>
          <a:bodyPr lIns="91425" tIns="91425" rIns="91425" bIns="91425" anchor="t" anchorCtr="0">
            <a:noAutofit/>
          </a:bodyPr>
          <a:lstStyle/>
          <a:p>
            <a:pPr marL="457200" marR="0" lvl="0" indent="-368300" algn="l" rtl="0">
              <a:lnSpc>
                <a:spcPct val="100000"/>
              </a:lnSpc>
              <a:spcBef>
                <a:spcPts val="0"/>
              </a:spcBef>
              <a:spcAft>
                <a:spcPts val="0"/>
              </a:spcAft>
              <a:buClr>
                <a:srgbClr val="B2B2B2"/>
              </a:buClr>
              <a:buSzPct val="100000"/>
              <a:buFont typeface="Arial"/>
              <a:buAutoNum type="arabicPeriod"/>
            </a:pPr>
            <a:r>
              <a:rPr lang="en" sz="2200" b="0" i="0" u="none" strike="noStrike" cap="none">
                <a:solidFill>
                  <a:srgbClr val="B2B2B2"/>
                </a:solidFill>
                <a:highlight>
                  <a:srgbClr val="FFFFFF"/>
                </a:highlight>
                <a:latin typeface="Arial"/>
                <a:ea typeface="Arial"/>
                <a:cs typeface="Arial"/>
                <a:sym typeface="Arial"/>
              </a:rPr>
              <a:t>Telling and growth</a:t>
            </a:r>
          </a:p>
        </p:txBody>
      </p:sp>
      <p:sp>
        <p:nvSpPr>
          <p:cNvPr id="127" name="Shape 127"/>
          <p:cNvSpPr txBox="1"/>
          <p:nvPr/>
        </p:nvSpPr>
        <p:spPr>
          <a:xfrm>
            <a:off x="1947975" y="1205075"/>
            <a:ext cx="4114800" cy="661200"/>
          </a:xfrm>
          <a:prstGeom prst="rect">
            <a:avLst/>
          </a:prstGeom>
          <a:noFill/>
          <a:ln>
            <a:noFill/>
          </a:ln>
        </p:spPr>
        <p:txBody>
          <a:bodyPr lIns="91425" tIns="91425" rIns="91425" bIns="91425" anchor="t" anchorCtr="0">
            <a:noAutofit/>
          </a:bodyPr>
          <a:lstStyle/>
          <a:p>
            <a:pPr marL="457200" marR="0" lvl="0" indent="-368300" algn="l" rtl="0">
              <a:lnSpc>
                <a:spcPct val="100000"/>
              </a:lnSpc>
              <a:spcBef>
                <a:spcPts val="0"/>
              </a:spcBef>
              <a:spcAft>
                <a:spcPts val="0"/>
              </a:spcAft>
              <a:buClr>
                <a:srgbClr val="B2B2B2"/>
              </a:buClr>
              <a:buSzPct val="100000"/>
              <a:buFont typeface="Arial"/>
              <a:buAutoNum type="arabicPeriod" startAt="2"/>
            </a:pPr>
            <a:r>
              <a:rPr lang="en" sz="2200" b="0" i="0" u="none" strike="noStrike" cap="none">
                <a:solidFill>
                  <a:srgbClr val="B2B2B2"/>
                </a:solidFill>
                <a:highlight>
                  <a:srgbClr val="FFFFFF"/>
                </a:highlight>
                <a:latin typeface="Arial"/>
                <a:ea typeface="Arial"/>
                <a:cs typeface="Arial"/>
                <a:sym typeface="Arial"/>
              </a:rPr>
              <a:t>Confidence and uncertainty</a:t>
            </a:r>
          </a:p>
        </p:txBody>
      </p:sp>
      <p:sp>
        <p:nvSpPr>
          <p:cNvPr id="128" name="Shape 128"/>
          <p:cNvSpPr txBox="1"/>
          <p:nvPr/>
        </p:nvSpPr>
        <p:spPr>
          <a:xfrm>
            <a:off x="1947975" y="1897000"/>
            <a:ext cx="3796499" cy="661200"/>
          </a:xfrm>
          <a:prstGeom prst="rect">
            <a:avLst/>
          </a:prstGeom>
          <a:noFill/>
          <a:ln>
            <a:noFill/>
          </a:ln>
        </p:spPr>
        <p:txBody>
          <a:bodyPr lIns="91425" tIns="91425" rIns="91425" bIns="91425" anchor="t" anchorCtr="0">
            <a:noAutofit/>
          </a:bodyPr>
          <a:lstStyle/>
          <a:p>
            <a:pPr marL="457200" marR="0" lvl="0" indent="-368300" algn="l" rtl="0">
              <a:lnSpc>
                <a:spcPct val="100000"/>
              </a:lnSpc>
              <a:spcBef>
                <a:spcPts val="0"/>
              </a:spcBef>
              <a:spcAft>
                <a:spcPts val="0"/>
              </a:spcAft>
              <a:buClr>
                <a:srgbClr val="B2B2B2"/>
              </a:buClr>
              <a:buSzPct val="100000"/>
              <a:buFont typeface="Arial"/>
              <a:buAutoNum type="arabicPeriod" startAt="3"/>
            </a:pPr>
            <a:r>
              <a:rPr lang="en" sz="2200" b="0" i="0" u="none" strike="noStrike" cap="none">
                <a:solidFill>
                  <a:srgbClr val="B2B2B2"/>
                </a:solidFill>
                <a:highlight>
                  <a:srgbClr val="FFFFFF"/>
                </a:highlight>
                <a:latin typeface="Arial"/>
                <a:ea typeface="Arial"/>
                <a:cs typeface="Arial"/>
                <a:sym typeface="Arial"/>
              </a:rPr>
              <a:t>Safety and challenge</a:t>
            </a:r>
          </a:p>
        </p:txBody>
      </p:sp>
      <p:sp>
        <p:nvSpPr>
          <p:cNvPr id="129" name="Shape 129"/>
          <p:cNvSpPr txBox="1"/>
          <p:nvPr/>
        </p:nvSpPr>
        <p:spPr>
          <a:xfrm>
            <a:off x="1947975" y="2634975"/>
            <a:ext cx="4384200" cy="661200"/>
          </a:xfrm>
          <a:prstGeom prst="rect">
            <a:avLst/>
          </a:prstGeom>
          <a:noFill/>
          <a:ln>
            <a:noFill/>
          </a:ln>
        </p:spPr>
        <p:txBody>
          <a:bodyPr lIns="91425" tIns="91425" rIns="91425" bIns="91425" anchor="t" anchorCtr="0">
            <a:noAutofit/>
          </a:bodyPr>
          <a:lstStyle/>
          <a:p>
            <a:pPr marL="457200" marR="0" lvl="0" indent="-368300" algn="l" rtl="0">
              <a:lnSpc>
                <a:spcPct val="100000"/>
              </a:lnSpc>
              <a:spcBef>
                <a:spcPts val="0"/>
              </a:spcBef>
              <a:spcAft>
                <a:spcPts val="0"/>
              </a:spcAft>
              <a:buClr>
                <a:srgbClr val="222222"/>
              </a:buClr>
              <a:buSzPct val="100000"/>
              <a:buFont typeface="Arial"/>
              <a:buAutoNum type="arabicPeriod" startAt="4"/>
            </a:pPr>
            <a:r>
              <a:rPr lang="en" sz="2200" b="0" i="0" u="none" strike="noStrike" cap="none">
                <a:solidFill>
                  <a:srgbClr val="222222"/>
                </a:solidFill>
                <a:highlight>
                  <a:srgbClr val="FFFFFF"/>
                </a:highlight>
                <a:latin typeface="Arial"/>
                <a:ea typeface="Arial"/>
                <a:cs typeface="Arial"/>
                <a:sym typeface="Arial"/>
              </a:rPr>
              <a:t>Action and intent</a:t>
            </a:r>
          </a:p>
        </p:txBody>
      </p:sp>
      <p:sp>
        <p:nvSpPr>
          <p:cNvPr id="130" name="Shape 130"/>
          <p:cNvSpPr txBox="1"/>
          <p:nvPr/>
        </p:nvSpPr>
        <p:spPr>
          <a:xfrm>
            <a:off x="129775" y="58975"/>
            <a:ext cx="3938169" cy="4718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200" b="0" i="0" u="none" strike="noStrike" cap="none">
                <a:solidFill>
                  <a:schemeClr val="dk1"/>
                </a:solidFill>
                <a:latin typeface="Arial"/>
                <a:ea typeface="Arial"/>
                <a:cs typeface="Arial"/>
                <a:sym typeface="Arial"/>
              </a:rPr>
              <a:t>Berry’s Tension Framework:</a:t>
            </a:r>
          </a:p>
        </p:txBody>
      </p:sp>
      <p:sp>
        <p:nvSpPr>
          <p:cNvPr id="131" name="Shape 131"/>
          <p:cNvSpPr/>
          <p:nvPr/>
        </p:nvSpPr>
        <p:spPr>
          <a:xfrm>
            <a:off x="539552" y="3291830"/>
            <a:ext cx="8136903" cy="707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100000"/>
              <a:buFont typeface="Arial"/>
              <a:buChar char="•"/>
            </a:pPr>
            <a:r>
              <a:rPr lang="en" sz="2000" b="0" i="0" u="none" strike="noStrike" cap="none">
                <a:solidFill>
                  <a:srgbClr val="000000"/>
                </a:solidFill>
                <a:latin typeface="Arial"/>
                <a:ea typeface="Arial"/>
                <a:cs typeface="Arial"/>
                <a:sym typeface="Arial"/>
              </a:rPr>
              <a:t>between working towards a particular ideal and jeopardising that ideal</a:t>
            </a:r>
          </a:p>
          <a:p>
            <a:pPr marL="0" marR="0" lvl="0" indent="0" algn="l" rtl="0">
              <a:lnSpc>
                <a:spcPct val="100000"/>
              </a:lnSpc>
              <a:spcBef>
                <a:spcPts val="0"/>
              </a:spcBef>
              <a:spcAft>
                <a:spcPts val="0"/>
              </a:spcAft>
              <a:buClr>
                <a:srgbClr val="000000"/>
              </a:buClr>
              <a:buSzPct val="25000"/>
              <a:buFont typeface="Arial"/>
              <a:buNone/>
            </a:pPr>
            <a:r>
              <a:rPr lang="en" sz="2000" b="0" i="0" u="none" strike="noStrike" cap="none">
                <a:solidFill>
                  <a:srgbClr val="000000"/>
                </a:solidFill>
                <a:latin typeface="Arial"/>
                <a:ea typeface="Arial"/>
                <a:cs typeface="Arial"/>
                <a:sym typeface="Arial"/>
              </a:rPr>
              <a:t> by the approach chosen to attain 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p:nvPr/>
        </p:nvSpPr>
        <p:spPr>
          <a:xfrm>
            <a:off x="1947975" y="1205075"/>
            <a:ext cx="4114800" cy="661200"/>
          </a:xfrm>
          <a:prstGeom prst="rect">
            <a:avLst/>
          </a:prstGeom>
          <a:noFill/>
          <a:ln>
            <a:noFill/>
          </a:ln>
        </p:spPr>
        <p:txBody>
          <a:bodyPr lIns="91425" tIns="91425" rIns="91425" bIns="91425" anchor="t" anchorCtr="0">
            <a:noAutofit/>
          </a:bodyPr>
          <a:lstStyle/>
          <a:p>
            <a:pPr marL="457200" marR="0" lvl="0" indent="-368300" algn="l" rtl="0">
              <a:lnSpc>
                <a:spcPct val="100000"/>
              </a:lnSpc>
              <a:spcBef>
                <a:spcPts val="0"/>
              </a:spcBef>
              <a:spcAft>
                <a:spcPts val="0"/>
              </a:spcAft>
              <a:buClr>
                <a:srgbClr val="B2B2B2"/>
              </a:buClr>
              <a:buSzPct val="100000"/>
              <a:buFont typeface="Arial"/>
              <a:buAutoNum type="arabicPeriod" startAt="2"/>
            </a:pPr>
            <a:r>
              <a:rPr lang="en" sz="2200" b="0" i="0" u="none" strike="noStrike" cap="none">
                <a:solidFill>
                  <a:srgbClr val="B2B2B2"/>
                </a:solidFill>
                <a:highlight>
                  <a:srgbClr val="FFFFFF"/>
                </a:highlight>
                <a:latin typeface="Arial"/>
                <a:ea typeface="Arial"/>
                <a:cs typeface="Arial"/>
                <a:sym typeface="Arial"/>
              </a:rPr>
              <a:t>Confidence and uncertainty</a:t>
            </a:r>
          </a:p>
        </p:txBody>
      </p:sp>
      <p:sp>
        <p:nvSpPr>
          <p:cNvPr id="137" name="Shape 137"/>
          <p:cNvSpPr txBox="1"/>
          <p:nvPr/>
        </p:nvSpPr>
        <p:spPr>
          <a:xfrm>
            <a:off x="1947975" y="1897000"/>
            <a:ext cx="3796499" cy="661200"/>
          </a:xfrm>
          <a:prstGeom prst="rect">
            <a:avLst/>
          </a:prstGeom>
          <a:noFill/>
          <a:ln>
            <a:noFill/>
          </a:ln>
        </p:spPr>
        <p:txBody>
          <a:bodyPr lIns="91425" tIns="91425" rIns="91425" bIns="91425" anchor="t" anchorCtr="0">
            <a:noAutofit/>
          </a:bodyPr>
          <a:lstStyle/>
          <a:p>
            <a:pPr marL="457200" marR="0" lvl="0" indent="-368300" algn="l" rtl="0">
              <a:lnSpc>
                <a:spcPct val="100000"/>
              </a:lnSpc>
              <a:spcBef>
                <a:spcPts val="0"/>
              </a:spcBef>
              <a:spcAft>
                <a:spcPts val="0"/>
              </a:spcAft>
              <a:buClr>
                <a:srgbClr val="B2B2B2"/>
              </a:buClr>
              <a:buSzPct val="100000"/>
              <a:buFont typeface="Arial"/>
              <a:buAutoNum type="arabicPeriod" startAt="3"/>
            </a:pPr>
            <a:r>
              <a:rPr lang="en" sz="2200" b="0" i="0" u="none" strike="noStrike" cap="none">
                <a:solidFill>
                  <a:srgbClr val="B2B2B2"/>
                </a:solidFill>
                <a:highlight>
                  <a:srgbClr val="FFFFFF"/>
                </a:highlight>
                <a:latin typeface="Arial"/>
                <a:ea typeface="Arial"/>
                <a:cs typeface="Arial"/>
                <a:sym typeface="Arial"/>
              </a:rPr>
              <a:t>Safety and challenge</a:t>
            </a:r>
          </a:p>
        </p:txBody>
      </p:sp>
      <p:sp>
        <p:nvSpPr>
          <p:cNvPr id="138" name="Shape 138"/>
          <p:cNvSpPr txBox="1"/>
          <p:nvPr/>
        </p:nvSpPr>
        <p:spPr>
          <a:xfrm>
            <a:off x="1947975" y="2634975"/>
            <a:ext cx="4384200" cy="661200"/>
          </a:xfrm>
          <a:prstGeom prst="rect">
            <a:avLst/>
          </a:prstGeom>
          <a:noFill/>
          <a:ln>
            <a:noFill/>
          </a:ln>
        </p:spPr>
        <p:txBody>
          <a:bodyPr lIns="91425" tIns="91425" rIns="91425" bIns="91425" anchor="t" anchorCtr="0">
            <a:noAutofit/>
          </a:bodyPr>
          <a:lstStyle/>
          <a:p>
            <a:pPr marL="457200" marR="0" lvl="0" indent="-368300" algn="l" rtl="0">
              <a:lnSpc>
                <a:spcPct val="100000"/>
              </a:lnSpc>
              <a:spcBef>
                <a:spcPts val="0"/>
              </a:spcBef>
              <a:spcAft>
                <a:spcPts val="0"/>
              </a:spcAft>
              <a:buClr>
                <a:srgbClr val="B2B2B2"/>
              </a:buClr>
              <a:buSzPct val="100000"/>
              <a:buFont typeface="Arial"/>
              <a:buAutoNum type="arabicPeriod" startAt="4"/>
            </a:pPr>
            <a:r>
              <a:rPr lang="en" sz="2200" b="0" i="0" u="none" strike="noStrike" cap="none">
                <a:solidFill>
                  <a:srgbClr val="B2B2B2"/>
                </a:solidFill>
                <a:highlight>
                  <a:srgbClr val="FFFFFF"/>
                </a:highlight>
                <a:latin typeface="Arial"/>
                <a:ea typeface="Arial"/>
                <a:cs typeface="Arial"/>
                <a:sym typeface="Arial"/>
              </a:rPr>
              <a:t>Action and intent</a:t>
            </a:r>
          </a:p>
        </p:txBody>
      </p:sp>
      <p:sp>
        <p:nvSpPr>
          <p:cNvPr id="139" name="Shape 139"/>
          <p:cNvSpPr txBox="1"/>
          <p:nvPr/>
        </p:nvSpPr>
        <p:spPr>
          <a:xfrm>
            <a:off x="1947975" y="3372937"/>
            <a:ext cx="6660600" cy="661200"/>
          </a:xfrm>
          <a:prstGeom prst="rect">
            <a:avLst/>
          </a:prstGeom>
          <a:noFill/>
          <a:ln>
            <a:noFill/>
          </a:ln>
        </p:spPr>
        <p:txBody>
          <a:bodyPr lIns="91425" tIns="91425" rIns="91425" bIns="91425" anchor="t" anchorCtr="0">
            <a:noAutofit/>
          </a:bodyPr>
          <a:lstStyle/>
          <a:p>
            <a:pPr marL="457200" marR="0" lvl="0" indent="-368300" algn="l" rtl="0">
              <a:lnSpc>
                <a:spcPct val="100000"/>
              </a:lnSpc>
              <a:spcBef>
                <a:spcPts val="0"/>
              </a:spcBef>
              <a:spcAft>
                <a:spcPts val="0"/>
              </a:spcAft>
              <a:buClr>
                <a:srgbClr val="222222"/>
              </a:buClr>
              <a:buSzPct val="100000"/>
              <a:buFont typeface="Arial"/>
              <a:buAutoNum type="arabicPeriod" startAt="5"/>
            </a:pPr>
            <a:r>
              <a:rPr lang="en" sz="2200" b="0" i="0" u="none" strike="noStrike" cap="none">
                <a:solidFill>
                  <a:srgbClr val="222222"/>
                </a:solidFill>
                <a:highlight>
                  <a:srgbClr val="FFFFFF"/>
                </a:highlight>
                <a:latin typeface="Arial"/>
                <a:ea typeface="Arial"/>
                <a:cs typeface="Arial"/>
                <a:sym typeface="Arial"/>
              </a:rPr>
              <a:t>Valuing and reconstructing experience</a:t>
            </a:r>
          </a:p>
        </p:txBody>
      </p:sp>
      <p:sp>
        <p:nvSpPr>
          <p:cNvPr id="140" name="Shape 140"/>
          <p:cNvSpPr txBox="1"/>
          <p:nvPr/>
        </p:nvSpPr>
        <p:spPr>
          <a:xfrm>
            <a:off x="129775" y="58975"/>
            <a:ext cx="3938169" cy="4718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200" b="0" i="0" u="none" strike="noStrike" cap="none">
                <a:solidFill>
                  <a:schemeClr val="dk1"/>
                </a:solidFill>
                <a:latin typeface="Arial"/>
                <a:ea typeface="Arial"/>
                <a:cs typeface="Arial"/>
                <a:sym typeface="Arial"/>
              </a:rPr>
              <a:t>Berry’s Tension Framework:</a:t>
            </a:r>
          </a:p>
        </p:txBody>
      </p:sp>
      <p:sp>
        <p:nvSpPr>
          <p:cNvPr id="141" name="Shape 141"/>
          <p:cNvSpPr/>
          <p:nvPr/>
        </p:nvSpPr>
        <p:spPr>
          <a:xfrm>
            <a:off x="467543" y="3939901"/>
            <a:ext cx="8352928" cy="101566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100000"/>
              <a:buFont typeface="Arial"/>
              <a:buChar char="•"/>
            </a:pPr>
            <a:r>
              <a:rPr lang="en" sz="2000" b="0" i="0" u="none" strike="noStrike" cap="none">
                <a:solidFill>
                  <a:srgbClr val="000000"/>
                </a:solidFill>
                <a:latin typeface="Arial"/>
                <a:ea typeface="Arial"/>
                <a:cs typeface="Arial"/>
                <a:sym typeface="Arial"/>
              </a:rPr>
              <a:t>between helping students recognise the ‘authority of their experience’</a:t>
            </a:r>
          </a:p>
          <a:p>
            <a:pPr marL="0" marR="0" lvl="0" indent="0" algn="l" rtl="0">
              <a:lnSpc>
                <a:spcPct val="100000"/>
              </a:lnSpc>
              <a:spcBef>
                <a:spcPts val="0"/>
              </a:spcBef>
              <a:spcAft>
                <a:spcPts val="0"/>
              </a:spcAft>
              <a:buClr>
                <a:srgbClr val="000000"/>
              </a:buClr>
              <a:buSzPct val="25000"/>
              <a:buFont typeface="Arial"/>
              <a:buNone/>
            </a:pPr>
            <a:r>
              <a:rPr lang="en" sz="2000" b="0" i="0" u="none" strike="noStrike" cap="none">
                <a:solidFill>
                  <a:srgbClr val="000000"/>
                </a:solidFill>
                <a:latin typeface="Arial"/>
                <a:ea typeface="Arial"/>
                <a:cs typeface="Arial"/>
                <a:sym typeface="Arial"/>
              </a:rPr>
              <a:t> and helping them to see that there is more to teaching than simply </a:t>
            </a:r>
          </a:p>
          <a:p>
            <a:pPr marL="0" marR="0" lvl="0" indent="0" algn="l" rtl="0">
              <a:lnSpc>
                <a:spcPct val="100000"/>
              </a:lnSpc>
              <a:spcBef>
                <a:spcPts val="0"/>
              </a:spcBef>
              <a:spcAft>
                <a:spcPts val="0"/>
              </a:spcAft>
              <a:buClr>
                <a:srgbClr val="000000"/>
              </a:buClr>
              <a:buSzPct val="25000"/>
              <a:buFont typeface="Arial"/>
              <a:buNone/>
            </a:pPr>
            <a:r>
              <a:rPr lang="en" sz="2000" b="0" i="0" u="none" strike="noStrike" cap="none">
                <a:solidFill>
                  <a:srgbClr val="000000"/>
                </a:solidFill>
                <a:latin typeface="Arial"/>
                <a:ea typeface="Arial"/>
                <a:cs typeface="Arial"/>
                <a:sym typeface="Arial"/>
              </a:rPr>
              <a:t> acquiring experience.</a:t>
            </a:r>
          </a:p>
        </p:txBody>
      </p:sp>
      <p:sp>
        <p:nvSpPr>
          <p:cNvPr id="142" name="Shape 142"/>
          <p:cNvSpPr txBox="1"/>
          <p:nvPr/>
        </p:nvSpPr>
        <p:spPr>
          <a:xfrm>
            <a:off x="1947975" y="530875"/>
            <a:ext cx="3796499" cy="489898"/>
          </a:xfrm>
          <a:prstGeom prst="rect">
            <a:avLst/>
          </a:prstGeom>
          <a:noFill/>
          <a:ln>
            <a:noFill/>
          </a:ln>
        </p:spPr>
        <p:txBody>
          <a:bodyPr lIns="91425" tIns="91425" rIns="91425" bIns="91425" anchor="t" anchorCtr="0">
            <a:noAutofit/>
          </a:bodyPr>
          <a:lstStyle/>
          <a:p>
            <a:pPr marL="457200" marR="0" lvl="0" indent="-368300" algn="l" rtl="0">
              <a:lnSpc>
                <a:spcPct val="100000"/>
              </a:lnSpc>
              <a:spcBef>
                <a:spcPts val="0"/>
              </a:spcBef>
              <a:spcAft>
                <a:spcPts val="0"/>
              </a:spcAft>
              <a:buClr>
                <a:srgbClr val="B2B2B2"/>
              </a:buClr>
              <a:buSzPct val="100000"/>
              <a:buFont typeface="Arial"/>
              <a:buAutoNum type="arabicPeriod"/>
            </a:pPr>
            <a:r>
              <a:rPr lang="en" sz="2200" b="0" i="0" u="none" strike="noStrike" cap="none">
                <a:solidFill>
                  <a:srgbClr val="B2B2B2"/>
                </a:solidFill>
                <a:highlight>
                  <a:srgbClr val="FFFFFF"/>
                </a:highlight>
                <a:latin typeface="Arial"/>
                <a:ea typeface="Arial"/>
                <a:cs typeface="Arial"/>
                <a:sym typeface="Arial"/>
              </a:rPr>
              <a:t>Telling and growth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fade">
                                      <p:cBhvr>
                                        <p:cTn id="7"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p:nvPr/>
        </p:nvSpPr>
        <p:spPr>
          <a:xfrm>
            <a:off x="1947975" y="530875"/>
            <a:ext cx="3796499" cy="489898"/>
          </a:xfrm>
          <a:prstGeom prst="rect">
            <a:avLst/>
          </a:prstGeom>
          <a:noFill/>
          <a:ln>
            <a:noFill/>
          </a:ln>
        </p:spPr>
        <p:txBody>
          <a:bodyPr lIns="91425" tIns="91425" rIns="91425" bIns="91425" anchor="t" anchorCtr="0">
            <a:noAutofit/>
          </a:bodyPr>
          <a:lstStyle/>
          <a:p>
            <a:pPr marL="457200" marR="0" lvl="0" indent="-368300" algn="l" rtl="0">
              <a:lnSpc>
                <a:spcPct val="100000"/>
              </a:lnSpc>
              <a:spcBef>
                <a:spcPts val="0"/>
              </a:spcBef>
              <a:spcAft>
                <a:spcPts val="0"/>
              </a:spcAft>
              <a:buClr>
                <a:srgbClr val="B2B2B2"/>
              </a:buClr>
              <a:buSzPct val="100000"/>
              <a:buFont typeface="Arial"/>
              <a:buAutoNum type="arabicPeriod"/>
            </a:pPr>
            <a:r>
              <a:rPr lang="en" sz="2200" b="0" i="0" u="none" strike="noStrike" cap="none">
                <a:solidFill>
                  <a:srgbClr val="B2B2B2"/>
                </a:solidFill>
                <a:highlight>
                  <a:srgbClr val="FFFFFF"/>
                </a:highlight>
                <a:latin typeface="Arial"/>
                <a:ea typeface="Arial"/>
                <a:cs typeface="Arial"/>
                <a:sym typeface="Arial"/>
              </a:rPr>
              <a:t>Telling and growth</a:t>
            </a:r>
          </a:p>
        </p:txBody>
      </p:sp>
      <p:sp>
        <p:nvSpPr>
          <p:cNvPr id="148" name="Shape 148"/>
          <p:cNvSpPr txBox="1"/>
          <p:nvPr/>
        </p:nvSpPr>
        <p:spPr>
          <a:xfrm>
            <a:off x="1979711" y="1131590"/>
            <a:ext cx="4114800" cy="661200"/>
          </a:xfrm>
          <a:prstGeom prst="rect">
            <a:avLst/>
          </a:prstGeom>
          <a:noFill/>
          <a:ln>
            <a:noFill/>
          </a:ln>
        </p:spPr>
        <p:txBody>
          <a:bodyPr lIns="91425" tIns="91425" rIns="91425" bIns="91425" anchor="t" anchorCtr="0">
            <a:noAutofit/>
          </a:bodyPr>
          <a:lstStyle/>
          <a:p>
            <a:pPr marL="457200" marR="0" lvl="0" indent="-368300" algn="l" rtl="0">
              <a:lnSpc>
                <a:spcPct val="100000"/>
              </a:lnSpc>
              <a:spcBef>
                <a:spcPts val="0"/>
              </a:spcBef>
              <a:spcAft>
                <a:spcPts val="0"/>
              </a:spcAft>
              <a:buClr>
                <a:srgbClr val="B2B2B2"/>
              </a:buClr>
              <a:buSzPct val="100000"/>
              <a:buFont typeface="Arial"/>
              <a:buAutoNum type="arabicPeriod" startAt="2"/>
            </a:pPr>
            <a:r>
              <a:rPr lang="en" sz="2200" b="0" i="0" u="none" strike="noStrike" cap="none">
                <a:solidFill>
                  <a:srgbClr val="B2B2B2"/>
                </a:solidFill>
                <a:highlight>
                  <a:srgbClr val="FFFFFF"/>
                </a:highlight>
                <a:latin typeface="Arial"/>
                <a:ea typeface="Arial"/>
                <a:cs typeface="Arial"/>
                <a:sym typeface="Arial"/>
              </a:rPr>
              <a:t>Confidence and uncertainty</a:t>
            </a:r>
          </a:p>
        </p:txBody>
      </p:sp>
      <p:sp>
        <p:nvSpPr>
          <p:cNvPr id="149" name="Shape 149"/>
          <p:cNvSpPr txBox="1"/>
          <p:nvPr/>
        </p:nvSpPr>
        <p:spPr>
          <a:xfrm>
            <a:off x="1979711" y="1707653"/>
            <a:ext cx="3796499" cy="661200"/>
          </a:xfrm>
          <a:prstGeom prst="rect">
            <a:avLst/>
          </a:prstGeom>
          <a:noFill/>
          <a:ln>
            <a:noFill/>
          </a:ln>
        </p:spPr>
        <p:txBody>
          <a:bodyPr lIns="91425" tIns="91425" rIns="91425" bIns="91425" anchor="t" anchorCtr="0">
            <a:noAutofit/>
          </a:bodyPr>
          <a:lstStyle/>
          <a:p>
            <a:pPr marL="457200" marR="0" lvl="0" indent="-368300" algn="l" rtl="0">
              <a:lnSpc>
                <a:spcPct val="100000"/>
              </a:lnSpc>
              <a:spcBef>
                <a:spcPts val="0"/>
              </a:spcBef>
              <a:spcAft>
                <a:spcPts val="0"/>
              </a:spcAft>
              <a:buClr>
                <a:srgbClr val="B2B2B2"/>
              </a:buClr>
              <a:buSzPct val="100000"/>
              <a:buFont typeface="Arial"/>
              <a:buAutoNum type="arabicPeriod" startAt="3"/>
            </a:pPr>
            <a:r>
              <a:rPr lang="en" sz="2200" b="0" i="0" u="none" strike="noStrike" cap="none">
                <a:solidFill>
                  <a:srgbClr val="B2B2B2"/>
                </a:solidFill>
                <a:highlight>
                  <a:srgbClr val="FFFFFF"/>
                </a:highlight>
                <a:latin typeface="Arial"/>
                <a:ea typeface="Arial"/>
                <a:cs typeface="Arial"/>
                <a:sym typeface="Arial"/>
              </a:rPr>
              <a:t>Safety and challenge</a:t>
            </a:r>
          </a:p>
        </p:txBody>
      </p:sp>
      <p:sp>
        <p:nvSpPr>
          <p:cNvPr id="150" name="Shape 150"/>
          <p:cNvSpPr txBox="1"/>
          <p:nvPr/>
        </p:nvSpPr>
        <p:spPr>
          <a:xfrm>
            <a:off x="1979711" y="2283717"/>
            <a:ext cx="4384200" cy="661200"/>
          </a:xfrm>
          <a:prstGeom prst="rect">
            <a:avLst/>
          </a:prstGeom>
          <a:noFill/>
          <a:ln>
            <a:noFill/>
          </a:ln>
        </p:spPr>
        <p:txBody>
          <a:bodyPr lIns="91425" tIns="91425" rIns="91425" bIns="91425" anchor="t" anchorCtr="0">
            <a:noAutofit/>
          </a:bodyPr>
          <a:lstStyle/>
          <a:p>
            <a:pPr marL="457200" marR="0" lvl="0" indent="-368300" algn="l" rtl="0">
              <a:lnSpc>
                <a:spcPct val="100000"/>
              </a:lnSpc>
              <a:spcBef>
                <a:spcPts val="0"/>
              </a:spcBef>
              <a:spcAft>
                <a:spcPts val="0"/>
              </a:spcAft>
              <a:buClr>
                <a:srgbClr val="B2B2B2"/>
              </a:buClr>
              <a:buSzPct val="100000"/>
              <a:buFont typeface="Arial"/>
              <a:buAutoNum type="arabicPeriod" startAt="4"/>
            </a:pPr>
            <a:r>
              <a:rPr lang="en" sz="2200" b="0" i="0" u="none" strike="noStrike" cap="none">
                <a:solidFill>
                  <a:srgbClr val="B2B2B2"/>
                </a:solidFill>
                <a:highlight>
                  <a:srgbClr val="FFFFFF"/>
                </a:highlight>
                <a:latin typeface="Arial"/>
                <a:ea typeface="Arial"/>
                <a:cs typeface="Arial"/>
                <a:sym typeface="Arial"/>
              </a:rPr>
              <a:t>Action and intent</a:t>
            </a:r>
          </a:p>
        </p:txBody>
      </p:sp>
      <p:sp>
        <p:nvSpPr>
          <p:cNvPr id="151" name="Shape 151"/>
          <p:cNvSpPr txBox="1"/>
          <p:nvPr/>
        </p:nvSpPr>
        <p:spPr>
          <a:xfrm>
            <a:off x="1979711" y="2859782"/>
            <a:ext cx="6660600" cy="661200"/>
          </a:xfrm>
          <a:prstGeom prst="rect">
            <a:avLst/>
          </a:prstGeom>
          <a:noFill/>
          <a:ln>
            <a:noFill/>
          </a:ln>
        </p:spPr>
        <p:txBody>
          <a:bodyPr lIns="91425" tIns="91425" rIns="91425" bIns="91425" anchor="t" anchorCtr="0">
            <a:noAutofit/>
          </a:bodyPr>
          <a:lstStyle/>
          <a:p>
            <a:pPr marL="457200" marR="0" lvl="0" indent="-368300" algn="l" rtl="0">
              <a:lnSpc>
                <a:spcPct val="100000"/>
              </a:lnSpc>
              <a:spcBef>
                <a:spcPts val="0"/>
              </a:spcBef>
              <a:spcAft>
                <a:spcPts val="0"/>
              </a:spcAft>
              <a:buClr>
                <a:srgbClr val="B2B2B2"/>
              </a:buClr>
              <a:buSzPct val="100000"/>
              <a:buFont typeface="Arial"/>
              <a:buAutoNum type="arabicPeriod" startAt="5"/>
            </a:pPr>
            <a:r>
              <a:rPr lang="en" sz="2200" b="0" i="0" u="none" strike="noStrike" cap="none">
                <a:solidFill>
                  <a:srgbClr val="B2B2B2"/>
                </a:solidFill>
                <a:highlight>
                  <a:srgbClr val="FFFFFF"/>
                </a:highlight>
                <a:latin typeface="Arial"/>
                <a:ea typeface="Arial"/>
                <a:cs typeface="Arial"/>
                <a:sym typeface="Arial"/>
              </a:rPr>
              <a:t>Valuing and reconstructing experience</a:t>
            </a:r>
          </a:p>
        </p:txBody>
      </p:sp>
      <p:sp>
        <p:nvSpPr>
          <p:cNvPr id="152" name="Shape 152"/>
          <p:cNvSpPr txBox="1"/>
          <p:nvPr/>
        </p:nvSpPr>
        <p:spPr>
          <a:xfrm>
            <a:off x="1979711" y="3435846"/>
            <a:ext cx="5733899" cy="661200"/>
          </a:xfrm>
          <a:prstGeom prst="rect">
            <a:avLst/>
          </a:prstGeom>
          <a:noFill/>
          <a:ln>
            <a:noFill/>
          </a:ln>
        </p:spPr>
        <p:txBody>
          <a:bodyPr lIns="91425" tIns="91425" rIns="91425" bIns="91425" anchor="t" anchorCtr="0">
            <a:noAutofit/>
          </a:bodyPr>
          <a:lstStyle/>
          <a:p>
            <a:pPr marL="457200" marR="0" lvl="0" indent="-368300" algn="l" rtl="0">
              <a:lnSpc>
                <a:spcPct val="100000"/>
              </a:lnSpc>
              <a:spcBef>
                <a:spcPts val="0"/>
              </a:spcBef>
              <a:spcAft>
                <a:spcPts val="0"/>
              </a:spcAft>
              <a:buClr>
                <a:srgbClr val="222222"/>
              </a:buClr>
              <a:buSzPct val="100000"/>
              <a:buFont typeface="Arial"/>
              <a:buAutoNum type="arabicPeriod" startAt="6"/>
            </a:pPr>
            <a:r>
              <a:rPr lang="en" sz="2200" b="0" i="0" u="none" strike="noStrike" cap="none">
                <a:solidFill>
                  <a:srgbClr val="222222"/>
                </a:solidFill>
                <a:highlight>
                  <a:srgbClr val="FFFFFF"/>
                </a:highlight>
                <a:latin typeface="Arial"/>
                <a:ea typeface="Arial"/>
                <a:cs typeface="Arial"/>
                <a:sym typeface="Arial"/>
              </a:rPr>
              <a:t>Planning and being responsive</a:t>
            </a:r>
          </a:p>
        </p:txBody>
      </p:sp>
      <p:sp>
        <p:nvSpPr>
          <p:cNvPr id="153" name="Shape 153"/>
          <p:cNvSpPr txBox="1"/>
          <p:nvPr/>
        </p:nvSpPr>
        <p:spPr>
          <a:xfrm>
            <a:off x="129775" y="58975"/>
            <a:ext cx="3938169" cy="4718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200" b="0" i="0" u="none" strike="noStrike" cap="none">
                <a:solidFill>
                  <a:schemeClr val="dk1"/>
                </a:solidFill>
                <a:latin typeface="Arial"/>
                <a:ea typeface="Arial"/>
                <a:cs typeface="Arial"/>
                <a:sym typeface="Arial"/>
              </a:rPr>
              <a:t>Berry’s Tension Framework:</a:t>
            </a:r>
          </a:p>
        </p:txBody>
      </p:sp>
      <p:sp>
        <p:nvSpPr>
          <p:cNvPr id="154" name="Shape 154"/>
          <p:cNvSpPr/>
          <p:nvPr/>
        </p:nvSpPr>
        <p:spPr>
          <a:xfrm>
            <a:off x="323528" y="4083917"/>
            <a:ext cx="8568951" cy="707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100000"/>
              <a:buFont typeface="Arial"/>
              <a:buChar char="•"/>
            </a:pPr>
            <a:r>
              <a:rPr lang="en" sz="2000" b="0" i="0" u="none" strike="noStrike" cap="none">
                <a:solidFill>
                  <a:srgbClr val="000000"/>
                </a:solidFill>
                <a:latin typeface="Arial"/>
                <a:ea typeface="Arial"/>
                <a:cs typeface="Arial"/>
                <a:sym typeface="Arial"/>
              </a:rPr>
              <a:t>between planning for learning and responding to learning opportunities as</a:t>
            </a:r>
          </a:p>
          <a:p>
            <a:pPr marL="0" marR="0" lvl="0" indent="0" algn="l" rtl="0">
              <a:lnSpc>
                <a:spcPct val="100000"/>
              </a:lnSpc>
              <a:spcBef>
                <a:spcPts val="0"/>
              </a:spcBef>
              <a:spcAft>
                <a:spcPts val="0"/>
              </a:spcAft>
              <a:buClr>
                <a:srgbClr val="000000"/>
              </a:buClr>
              <a:buSzPct val="25000"/>
              <a:buFont typeface="Arial"/>
              <a:buNone/>
            </a:pPr>
            <a:r>
              <a:rPr lang="en" sz="2000" b="0" i="0" u="none" strike="noStrike" cap="none">
                <a:solidFill>
                  <a:srgbClr val="000000"/>
                </a:solidFill>
                <a:latin typeface="Arial"/>
                <a:ea typeface="Arial"/>
                <a:cs typeface="Arial"/>
                <a:sym typeface="Arial"/>
              </a:rPr>
              <a:t> they arise in practice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20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lh3.googleusercontent.com/mY0Ac04VptXQwvSFR_neLxyiKKhxhiPFe60bfrNaC-vQcq14mD9OM0tHeOn7hN7_ADkRBclzV9asJuTnl0P-a7Rh9lY6jbIsyzU_Y7nL_SWW9TM5ga9LzBG8jYhYsEgLZvliJh9Ps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931" y="302140"/>
            <a:ext cx="5966796" cy="4479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561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Shape 173"/>
          <p:cNvSpPr txBox="1"/>
          <p:nvPr/>
        </p:nvSpPr>
        <p:spPr>
          <a:xfrm>
            <a:off x="1439850" y="1321275"/>
            <a:ext cx="6264299" cy="19466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22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ct val="25000"/>
              <a:buFont typeface="Arial"/>
              <a:buNone/>
            </a:pPr>
            <a:r>
              <a:rPr lang="en" sz="2200" b="0" i="0" u="none" strike="noStrike" cap="none" dirty="0">
                <a:solidFill>
                  <a:srgbClr val="000000"/>
                </a:solidFill>
                <a:latin typeface="Arial"/>
                <a:ea typeface="Arial"/>
                <a:cs typeface="Arial"/>
                <a:sym typeface="Arial"/>
              </a:rPr>
              <a:t>Can I identify tension pairs within a </a:t>
            </a:r>
          </a:p>
          <a:p>
            <a:pPr marL="0" marR="0" lvl="0" indent="0" algn="ctr" rtl="0">
              <a:lnSpc>
                <a:spcPct val="100000"/>
              </a:lnSpc>
              <a:spcBef>
                <a:spcPts val="0"/>
              </a:spcBef>
              <a:spcAft>
                <a:spcPts val="0"/>
              </a:spcAft>
              <a:buClr>
                <a:srgbClr val="000000"/>
              </a:buClr>
              <a:buSzPct val="25000"/>
              <a:buFont typeface="Arial"/>
              <a:buNone/>
            </a:pPr>
            <a:r>
              <a:rPr lang="en" sz="2200" b="0" i="0" u="none" strike="noStrike" cap="none" dirty="0">
                <a:solidFill>
                  <a:srgbClr val="000000"/>
                </a:solidFill>
                <a:latin typeface="Arial"/>
                <a:ea typeface="Arial"/>
                <a:cs typeface="Arial"/>
                <a:sym typeface="Arial"/>
              </a:rPr>
              <a:t>teacher’s mathematics practice?</a:t>
            </a:r>
          </a:p>
        </p:txBody>
      </p:sp>
      <p:sp>
        <p:nvSpPr>
          <p:cNvPr id="174" name="Shape 174"/>
          <p:cNvSpPr txBox="1"/>
          <p:nvPr/>
        </p:nvSpPr>
        <p:spPr>
          <a:xfrm>
            <a:off x="141575" y="70750"/>
            <a:ext cx="5445864" cy="6488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200" b="0" i="0" u="none" strike="noStrike" cap="none" dirty="0">
                <a:solidFill>
                  <a:schemeClr val="dk1"/>
                </a:solidFill>
                <a:latin typeface="Arial"/>
                <a:ea typeface="Arial"/>
                <a:cs typeface="Arial"/>
                <a:sym typeface="Arial"/>
              </a:rPr>
              <a:t>Research Question: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p:nvPr/>
        </p:nvSpPr>
        <p:spPr>
          <a:xfrm>
            <a:off x="70750" y="70775"/>
            <a:ext cx="4636200" cy="6488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200" b="0" i="0" u="none" strike="noStrike" cap="none">
                <a:solidFill>
                  <a:schemeClr val="dk1"/>
                </a:solidFill>
                <a:latin typeface="Arial"/>
                <a:ea typeface="Arial"/>
                <a:cs typeface="Arial"/>
                <a:sym typeface="Arial"/>
              </a:rPr>
              <a:t>Methodology:</a:t>
            </a:r>
          </a:p>
        </p:txBody>
      </p:sp>
      <p:sp>
        <p:nvSpPr>
          <p:cNvPr id="180" name="Shape 180"/>
          <p:cNvSpPr txBox="1"/>
          <p:nvPr/>
        </p:nvSpPr>
        <p:spPr>
          <a:xfrm>
            <a:off x="471875" y="861175"/>
            <a:ext cx="6842400" cy="6488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81" name="Shape 181"/>
          <p:cNvSpPr txBox="1"/>
          <p:nvPr/>
        </p:nvSpPr>
        <p:spPr>
          <a:xfrm>
            <a:off x="602250" y="719675"/>
            <a:ext cx="7939500" cy="5543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 sz="2200" b="0" i="0" u="none" strike="noStrike" cap="none">
                <a:solidFill>
                  <a:srgbClr val="000000"/>
                </a:solidFill>
                <a:latin typeface="Arial"/>
                <a:ea typeface="Arial"/>
                <a:cs typeface="Arial"/>
                <a:sym typeface="Arial"/>
              </a:rPr>
              <a:t>Naomi</a:t>
            </a:r>
          </a:p>
        </p:txBody>
      </p:sp>
      <p:sp>
        <p:nvSpPr>
          <p:cNvPr id="182" name="Shape 182"/>
          <p:cNvSpPr txBox="1"/>
          <p:nvPr/>
        </p:nvSpPr>
        <p:spPr>
          <a:xfrm>
            <a:off x="1379300" y="1703700"/>
            <a:ext cx="6582600" cy="648899"/>
          </a:xfrm>
          <a:prstGeom prst="rect">
            <a:avLst/>
          </a:prstGeom>
          <a:noFill/>
          <a:ln>
            <a:noFill/>
          </a:ln>
        </p:spPr>
        <p:txBody>
          <a:bodyPr lIns="91425" tIns="91425" rIns="91425" bIns="91425" anchor="t" anchorCtr="0">
            <a:noAutofit/>
          </a:bodyPr>
          <a:lstStyle/>
          <a:p>
            <a:pPr marL="457200" marR="0" lvl="0" indent="-368300" algn="l" rtl="0">
              <a:lnSpc>
                <a:spcPct val="100000"/>
              </a:lnSpc>
              <a:spcBef>
                <a:spcPts val="0"/>
              </a:spcBef>
              <a:spcAft>
                <a:spcPts val="0"/>
              </a:spcAft>
              <a:buClr>
                <a:schemeClr val="dk1"/>
              </a:buClr>
              <a:buSzPct val="100000"/>
              <a:buFont typeface="Arial"/>
              <a:buChar char="●"/>
            </a:pPr>
            <a:r>
              <a:rPr lang="en" sz="2200" b="0" i="0" u="none" strike="noStrike" cap="none" dirty="0">
                <a:solidFill>
                  <a:schemeClr val="dk1"/>
                </a:solidFill>
                <a:latin typeface="Arial"/>
                <a:ea typeface="Arial"/>
                <a:cs typeface="Arial"/>
                <a:sym typeface="Arial"/>
              </a:rPr>
              <a:t>participant on my District Learning Team</a:t>
            </a:r>
          </a:p>
        </p:txBody>
      </p:sp>
      <p:sp>
        <p:nvSpPr>
          <p:cNvPr id="183" name="Shape 183"/>
          <p:cNvSpPr txBox="1"/>
          <p:nvPr/>
        </p:nvSpPr>
        <p:spPr>
          <a:xfrm>
            <a:off x="1379300" y="3206900"/>
            <a:ext cx="6582600" cy="648899"/>
          </a:xfrm>
          <a:prstGeom prst="rect">
            <a:avLst/>
          </a:prstGeom>
          <a:noFill/>
          <a:ln>
            <a:noFill/>
          </a:ln>
        </p:spPr>
        <p:txBody>
          <a:bodyPr lIns="91425" tIns="91425" rIns="91425" bIns="91425" anchor="t" anchorCtr="0">
            <a:noAutofit/>
          </a:bodyPr>
          <a:lstStyle/>
          <a:p>
            <a:pPr marL="457200" marR="0" lvl="0" indent="-368300" algn="l" rtl="0">
              <a:lnSpc>
                <a:spcPct val="100000"/>
              </a:lnSpc>
              <a:spcBef>
                <a:spcPts val="0"/>
              </a:spcBef>
              <a:spcAft>
                <a:spcPts val="0"/>
              </a:spcAft>
              <a:buClr>
                <a:schemeClr val="dk1"/>
              </a:buClr>
              <a:buSzPct val="100000"/>
              <a:buFont typeface="Arial"/>
              <a:buChar char="●"/>
            </a:pPr>
            <a:r>
              <a:rPr lang="en" sz="2200" b="0" i="0" u="none" strike="noStrike" cap="none" dirty="0">
                <a:solidFill>
                  <a:schemeClr val="dk1"/>
                </a:solidFill>
                <a:latin typeface="Arial"/>
                <a:ea typeface="Arial"/>
                <a:cs typeface="Arial"/>
                <a:sym typeface="Arial"/>
              </a:rPr>
              <a:t>two interviews</a:t>
            </a:r>
          </a:p>
        </p:txBody>
      </p:sp>
      <p:sp>
        <p:nvSpPr>
          <p:cNvPr id="184" name="Shape 184"/>
          <p:cNvSpPr txBox="1"/>
          <p:nvPr/>
        </p:nvSpPr>
        <p:spPr>
          <a:xfrm>
            <a:off x="1379300" y="2487225"/>
            <a:ext cx="6582600" cy="648899"/>
          </a:xfrm>
          <a:prstGeom prst="rect">
            <a:avLst/>
          </a:prstGeom>
          <a:noFill/>
          <a:ln>
            <a:noFill/>
          </a:ln>
        </p:spPr>
        <p:txBody>
          <a:bodyPr lIns="91425" tIns="91425" rIns="91425" bIns="91425" anchor="t" anchorCtr="0">
            <a:noAutofit/>
          </a:bodyPr>
          <a:lstStyle/>
          <a:p>
            <a:pPr marL="457200" marR="0" lvl="0" indent="-368300" algn="l" rtl="0">
              <a:lnSpc>
                <a:spcPct val="100000"/>
              </a:lnSpc>
              <a:spcBef>
                <a:spcPts val="0"/>
              </a:spcBef>
              <a:spcAft>
                <a:spcPts val="0"/>
              </a:spcAft>
              <a:buClr>
                <a:schemeClr val="dk1"/>
              </a:buClr>
              <a:buSzPct val="100000"/>
              <a:buFont typeface="Arial"/>
              <a:buChar char="●"/>
            </a:pPr>
            <a:r>
              <a:rPr lang="en" sz="2200" b="0" i="0" u="none" strike="noStrike" cap="none">
                <a:solidFill>
                  <a:schemeClr val="dk1"/>
                </a:solidFill>
                <a:latin typeface="Arial"/>
                <a:ea typeface="Arial"/>
                <a:cs typeface="Arial"/>
                <a:sym typeface="Arial"/>
              </a:rPr>
              <a:t>two classroom observations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2000"/>
                                        <p:tgtEl>
                                          <p:spTgt spid="18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84"/>
                                        </p:tgtEl>
                                        <p:attrNameLst>
                                          <p:attrName>style.visibility</p:attrName>
                                        </p:attrNameLst>
                                      </p:cBhvr>
                                      <p:to>
                                        <p:strVal val="visible"/>
                                      </p:to>
                                    </p:set>
                                    <p:animEffect transition="in" filter="fade">
                                      <p:cBhvr>
                                        <p:cTn id="11" dur="2000"/>
                                        <p:tgtEl>
                                          <p:spTgt spid="184"/>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83"/>
                                        </p:tgtEl>
                                        <p:attrNameLst>
                                          <p:attrName>style.visibility</p:attrName>
                                        </p:attrNameLst>
                                      </p:cBhvr>
                                      <p:to>
                                        <p:strVal val="visible"/>
                                      </p:to>
                                    </p:set>
                                    <p:animEffect transition="in" filter="fade">
                                      <p:cBhvr>
                                        <p:cTn id="15" dur="20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p:nvPr/>
        </p:nvSpPr>
        <p:spPr>
          <a:xfrm>
            <a:off x="1924375" y="551775"/>
            <a:ext cx="3796499" cy="489898"/>
          </a:xfrm>
          <a:prstGeom prst="rect">
            <a:avLst/>
          </a:prstGeom>
          <a:noFill/>
          <a:ln>
            <a:noFill/>
          </a:ln>
        </p:spPr>
        <p:txBody>
          <a:bodyPr lIns="91425" tIns="91425" rIns="91425" bIns="91425" anchor="t" anchorCtr="0">
            <a:noAutofit/>
          </a:bodyPr>
          <a:lstStyle/>
          <a:p>
            <a:pPr marL="457200" marR="0" lvl="0" indent="-368300" algn="l" rtl="0">
              <a:lnSpc>
                <a:spcPct val="100000"/>
              </a:lnSpc>
              <a:spcBef>
                <a:spcPts val="0"/>
              </a:spcBef>
              <a:spcAft>
                <a:spcPts val="0"/>
              </a:spcAft>
              <a:buClr>
                <a:srgbClr val="B7B7B7"/>
              </a:buClr>
              <a:buSzPct val="100000"/>
              <a:buFont typeface="Arial"/>
              <a:buAutoNum type="arabicPeriod"/>
            </a:pPr>
            <a:r>
              <a:rPr lang="en" sz="2200" b="0" i="0" u="none" strike="noStrike" cap="none">
                <a:solidFill>
                  <a:srgbClr val="B7B7B7"/>
                </a:solidFill>
                <a:highlight>
                  <a:srgbClr val="FFFFFF"/>
                </a:highlight>
                <a:latin typeface="Arial"/>
                <a:ea typeface="Arial"/>
                <a:cs typeface="Arial"/>
                <a:sym typeface="Arial"/>
              </a:rPr>
              <a:t>Telling and growth</a:t>
            </a:r>
          </a:p>
        </p:txBody>
      </p:sp>
      <p:sp>
        <p:nvSpPr>
          <p:cNvPr id="160" name="Shape 160"/>
          <p:cNvSpPr txBox="1"/>
          <p:nvPr/>
        </p:nvSpPr>
        <p:spPr>
          <a:xfrm>
            <a:off x="1924375" y="1225975"/>
            <a:ext cx="4114800" cy="661200"/>
          </a:xfrm>
          <a:prstGeom prst="rect">
            <a:avLst/>
          </a:prstGeom>
          <a:noFill/>
          <a:ln>
            <a:noFill/>
          </a:ln>
        </p:spPr>
        <p:txBody>
          <a:bodyPr lIns="91425" tIns="91425" rIns="91425" bIns="91425" anchor="t" anchorCtr="0">
            <a:noAutofit/>
          </a:bodyPr>
          <a:lstStyle/>
          <a:p>
            <a:pPr marL="457200" marR="0" lvl="0" indent="-368300" algn="l" rtl="0">
              <a:lnSpc>
                <a:spcPct val="100000"/>
              </a:lnSpc>
              <a:spcBef>
                <a:spcPts val="0"/>
              </a:spcBef>
              <a:spcAft>
                <a:spcPts val="0"/>
              </a:spcAft>
              <a:buClr>
                <a:srgbClr val="B7B7B7"/>
              </a:buClr>
              <a:buSzPct val="100000"/>
              <a:buFont typeface="Arial"/>
              <a:buAutoNum type="arabicPeriod" startAt="2"/>
            </a:pPr>
            <a:r>
              <a:rPr lang="en" sz="2200" b="0" i="0" u="none" strike="noStrike" cap="none">
                <a:solidFill>
                  <a:srgbClr val="B7B7B7"/>
                </a:solidFill>
                <a:highlight>
                  <a:srgbClr val="FFFFFF"/>
                </a:highlight>
                <a:latin typeface="Arial"/>
                <a:ea typeface="Arial"/>
                <a:cs typeface="Arial"/>
                <a:sym typeface="Arial"/>
              </a:rPr>
              <a:t>Confidence and uncertainty</a:t>
            </a:r>
          </a:p>
        </p:txBody>
      </p:sp>
      <p:sp>
        <p:nvSpPr>
          <p:cNvPr id="161" name="Shape 161"/>
          <p:cNvSpPr txBox="1"/>
          <p:nvPr/>
        </p:nvSpPr>
        <p:spPr>
          <a:xfrm>
            <a:off x="1924375" y="1917900"/>
            <a:ext cx="3796499" cy="661200"/>
          </a:xfrm>
          <a:prstGeom prst="rect">
            <a:avLst/>
          </a:prstGeom>
          <a:noFill/>
          <a:ln>
            <a:noFill/>
          </a:ln>
        </p:spPr>
        <p:txBody>
          <a:bodyPr lIns="91425" tIns="91425" rIns="91425" bIns="91425" anchor="t" anchorCtr="0">
            <a:noAutofit/>
          </a:bodyPr>
          <a:lstStyle/>
          <a:p>
            <a:pPr marL="457200" marR="0" lvl="0" indent="-368300" algn="l" rtl="0">
              <a:lnSpc>
                <a:spcPct val="100000"/>
              </a:lnSpc>
              <a:spcBef>
                <a:spcPts val="0"/>
              </a:spcBef>
              <a:spcAft>
                <a:spcPts val="0"/>
              </a:spcAft>
              <a:buClr>
                <a:srgbClr val="B7B7B7"/>
              </a:buClr>
              <a:buSzPct val="100000"/>
              <a:buFont typeface="Arial"/>
              <a:buAutoNum type="arabicPeriod" startAt="3"/>
            </a:pPr>
            <a:r>
              <a:rPr lang="en" sz="2200" b="0" i="0" u="none" strike="noStrike" cap="none">
                <a:solidFill>
                  <a:srgbClr val="B7B7B7"/>
                </a:solidFill>
                <a:highlight>
                  <a:srgbClr val="FFFFFF"/>
                </a:highlight>
                <a:latin typeface="Arial"/>
                <a:ea typeface="Arial"/>
                <a:cs typeface="Arial"/>
                <a:sym typeface="Arial"/>
              </a:rPr>
              <a:t>Safety and challenge</a:t>
            </a:r>
          </a:p>
        </p:txBody>
      </p:sp>
      <p:sp>
        <p:nvSpPr>
          <p:cNvPr id="162" name="Shape 162"/>
          <p:cNvSpPr txBox="1"/>
          <p:nvPr/>
        </p:nvSpPr>
        <p:spPr>
          <a:xfrm>
            <a:off x="1924375" y="2655875"/>
            <a:ext cx="4384200" cy="661200"/>
          </a:xfrm>
          <a:prstGeom prst="rect">
            <a:avLst/>
          </a:prstGeom>
          <a:noFill/>
          <a:ln>
            <a:noFill/>
          </a:ln>
        </p:spPr>
        <p:txBody>
          <a:bodyPr lIns="91425" tIns="91425" rIns="91425" bIns="91425" anchor="t" anchorCtr="0">
            <a:noAutofit/>
          </a:bodyPr>
          <a:lstStyle/>
          <a:p>
            <a:pPr marL="457200" marR="0" lvl="0" indent="-368300" algn="l" rtl="0">
              <a:lnSpc>
                <a:spcPct val="100000"/>
              </a:lnSpc>
              <a:spcBef>
                <a:spcPts val="0"/>
              </a:spcBef>
              <a:spcAft>
                <a:spcPts val="0"/>
              </a:spcAft>
              <a:buClr>
                <a:srgbClr val="B7B7B7"/>
              </a:buClr>
              <a:buSzPct val="100000"/>
              <a:buFont typeface="Arial"/>
              <a:buAutoNum type="arabicPeriod" startAt="4"/>
            </a:pPr>
            <a:r>
              <a:rPr lang="en" sz="2200" b="0" i="0" u="none" strike="noStrike" cap="none">
                <a:solidFill>
                  <a:srgbClr val="B7B7B7"/>
                </a:solidFill>
                <a:highlight>
                  <a:srgbClr val="FFFFFF"/>
                </a:highlight>
                <a:latin typeface="Arial"/>
                <a:ea typeface="Arial"/>
                <a:cs typeface="Arial"/>
                <a:sym typeface="Arial"/>
              </a:rPr>
              <a:t>Action and intent</a:t>
            </a:r>
          </a:p>
        </p:txBody>
      </p:sp>
      <p:sp>
        <p:nvSpPr>
          <p:cNvPr id="163" name="Shape 163"/>
          <p:cNvSpPr txBox="1"/>
          <p:nvPr/>
        </p:nvSpPr>
        <p:spPr>
          <a:xfrm>
            <a:off x="1924375" y="3393837"/>
            <a:ext cx="6660600" cy="661200"/>
          </a:xfrm>
          <a:prstGeom prst="rect">
            <a:avLst/>
          </a:prstGeom>
          <a:noFill/>
          <a:ln>
            <a:noFill/>
          </a:ln>
        </p:spPr>
        <p:txBody>
          <a:bodyPr lIns="91425" tIns="91425" rIns="91425" bIns="91425" anchor="t" anchorCtr="0">
            <a:noAutofit/>
          </a:bodyPr>
          <a:lstStyle/>
          <a:p>
            <a:pPr marL="457200" marR="0" lvl="0" indent="-368300" algn="l" rtl="0">
              <a:lnSpc>
                <a:spcPct val="100000"/>
              </a:lnSpc>
              <a:spcBef>
                <a:spcPts val="0"/>
              </a:spcBef>
              <a:spcAft>
                <a:spcPts val="0"/>
              </a:spcAft>
              <a:buClr>
                <a:srgbClr val="B7B7B7"/>
              </a:buClr>
              <a:buSzPct val="100000"/>
              <a:buFont typeface="Arial"/>
              <a:buAutoNum type="arabicPeriod" startAt="5"/>
            </a:pPr>
            <a:r>
              <a:rPr lang="en" sz="2200" b="0" i="0" u="none" strike="noStrike" cap="none">
                <a:solidFill>
                  <a:srgbClr val="B7B7B7"/>
                </a:solidFill>
                <a:highlight>
                  <a:srgbClr val="FFFFFF"/>
                </a:highlight>
                <a:latin typeface="Arial"/>
                <a:ea typeface="Arial"/>
                <a:cs typeface="Arial"/>
                <a:sym typeface="Arial"/>
              </a:rPr>
              <a:t>Valuing and reconstructing experience</a:t>
            </a:r>
          </a:p>
        </p:txBody>
      </p:sp>
      <p:sp>
        <p:nvSpPr>
          <p:cNvPr id="164" name="Shape 164"/>
          <p:cNvSpPr txBox="1"/>
          <p:nvPr/>
        </p:nvSpPr>
        <p:spPr>
          <a:xfrm>
            <a:off x="1924375" y="4131825"/>
            <a:ext cx="5733899" cy="661200"/>
          </a:xfrm>
          <a:prstGeom prst="rect">
            <a:avLst/>
          </a:prstGeom>
          <a:noFill/>
          <a:ln>
            <a:noFill/>
          </a:ln>
        </p:spPr>
        <p:txBody>
          <a:bodyPr lIns="91425" tIns="91425" rIns="91425" bIns="91425" anchor="t" anchorCtr="0">
            <a:noAutofit/>
          </a:bodyPr>
          <a:lstStyle/>
          <a:p>
            <a:pPr marL="457200" marR="0" lvl="0" indent="-368300" algn="l" rtl="0">
              <a:lnSpc>
                <a:spcPct val="100000"/>
              </a:lnSpc>
              <a:spcBef>
                <a:spcPts val="0"/>
              </a:spcBef>
              <a:spcAft>
                <a:spcPts val="0"/>
              </a:spcAft>
              <a:buClr>
                <a:srgbClr val="B7B7B7"/>
              </a:buClr>
              <a:buSzPct val="100000"/>
              <a:buFont typeface="Arial"/>
              <a:buAutoNum type="arabicPeriod" startAt="6"/>
            </a:pPr>
            <a:r>
              <a:rPr lang="en" sz="2200" b="0" i="0" u="none" strike="noStrike" cap="none">
                <a:solidFill>
                  <a:srgbClr val="B7B7B7"/>
                </a:solidFill>
                <a:highlight>
                  <a:srgbClr val="FFFFFF"/>
                </a:highlight>
                <a:latin typeface="Arial"/>
                <a:ea typeface="Arial"/>
                <a:cs typeface="Arial"/>
                <a:sym typeface="Arial"/>
              </a:rPr>
              <a:t>Planning and being responsive</a:t>
            </a:r>
          </a:p>
        </p:txBody>
      </p:sp>
      <p:sp>
        <p:nvSpPr>
          <p:cNvPr id="165" name="Shape 165"/>
          <p:cNvSpPr txBox="1"/>
          <p:nvPr/>
        </p:nvSpPr>
        <p:spPr>
          <a:xfrm>
            <a:off x="1924375" y="551775"/>
            <a:ext cx="3796499" cy="489898"/>
          </a:xfrm>
          <a:prstGeom prst="rect">
            <a:avLst/>
          </a:prstGeom>
          <a:noFill/>
          <a:ln>
            <a:noFill/>
          </a:ln>
        </p:spPr>
        <p:txBody>
          <a:bodyPr lIns="91425" tIns="91425" rIns="91425" bIns="91425" anchor="t" anchorCtr="0">
            <a:noAutofit/>
          </a:bodyPr>
          <a:lstStyle/>
          <a:p>
            <a:pPr marL="457200" marR="0" lvl="0" indent="-368300" algn="l" rtl="0">
              <a:lnSpc>
                <a:spcPct val="100000"/>
              </a:lnSpc>
              <a:spcBef>
                <a:spcPts val="0"/>
              </a:spcBef>
              <a:spcAft>
                <a:spcPts val="0"/>
              </a:spcAft>
              <a:buClr>
                <a:srgbClr val="222222"/>
              </a:buClr>
              <a:buSzPct val="100000"/>
              <a:buFont typeface="Arial"/>
              <a:buAutoNum type="arabicPeriod"/>
            </a:pPr>
            <a:r>
              <a:rPr lang="en" sz="2200" b="0" i="0" u="none" strike="noStrike" cap="none" dirty="0">
                <a:solidFill>
                  <a:srgbClr val="222222"/>
                </a:solidFill>
                <a:highlight>
                  <a:srgbClr val="FFFFFF"/>
                </a:highlight>
                <a:latin typeface="Arial"/>
                <a:ea typeface="Arial"/>
                <a:cs typeface="Arial"/>
                <a:sym typeface="Arial"/>
              </a:rPr>
              <a:t>Telling and growth</a:t>
            </a:r>
          </a:p>
        </p:txBody>
      </p:sp>
      <p:sp>
        <p:nvSpPr>
          <p:cNvPr id="166" name="Shape 166"/>
          <p:cNvSpPr txBox="1"/>
          <p:nvPr/>
        </p:nvSpPr>
        <p:spPr>
          <a:xfrm>
            <a:off x="1924375" y="1225962"/>
            <a:ext cx="4114800" cy="661200"/>
          </a:xfrm>
          <a:prstGeom prst="rect">
            <a:avLst/>
          </a:prstGeom>
          <a:noFill/>
          <a:ln>
            <a:noFill/>
          </a:ln>
        </p:spPr>
        <p:txBody>
          <a:bodyPr lIns="91425" tIns="91425" rIns="91425" bIns="91425" anchor="t" anchorCtr="0">
            <a:noAutofit/>
          </a:bodyPr>
          <a:lstStyle/>
          <a:p>
            <a:pPr marL="457200" marR="0" lvl="0" indent="-368300" algn="l" rtl="0">
              <a:lnSpc>
                <a:spcPct val="100000"/>
              </a:lnSpc>
              <a:spcBef>
                <a:spcPts val="0"/>
              </a:spcBef>
              <a:spcAft>
                <a:spcPts val="0"/>
              </a:spcAft>
              <a:buClr>
                <a:srgbClr val="222222"/>
              </a:buClr>
              <a:buSzPct val="100000"/>
              <a:buFont typeface="Arial"/>
              <a:buAutoNum type="arabicPeriod" startAt="2"/>
            </a:pPr>
            <a:r>
              <a:rPr lang="en" sz="2200" b="0" i="0" u="none" strike="noStrike" cap="none">
                <a:solidFill>
                  <a:srgbClr val="222222"/>
                </a:solidFill>
                <a:highlight>
                  <a:srgbClr val="FFFFFF"/>
                </a:highlight>
                <a:latin typeface="Arial"/>
                <a:ea typeface="Arial"/>
                <a:cs typeface="Arial"/>
                <a:sym typeface="Arial"/>
              </a:rPr>
              <a:t>Confidence and uncertainty</a:t>
            </a:r>
          </a:p>
        </p:txBody>
      </p:sp>
      <p:sp>
        <p:nvSpPr>
          <p:cNvPr id="167" name="Shape 167"/>
          <p:cNvSpPr txBox="1"/>
          <p:nvPr/>
        </p:nvSpPr>
        <p:spPr>
          <a:xfrm>
            <a:off x="1924375" y="2655875"/>
            <a:ext cx="4384200" cy="661200"/>
          </a:xfrm>
          <a:prstGeom prst="rect">
            <a:avLst/>
          </a:prstGeom>
          <a:noFill/>
          <a:ln>
            <a:noFill/>
          </a:ln>
        </p:spPr>
        <p:txBody>
          <a:bodyPr lIns="91425" tIns="91425" rIns="91425" bIns="91425" anchor="t" anchorCtr="0">
            <a:noAutofit/>
          </a:bodyPr>
          <a:lstStyle/>
          <a:p>
            <a:pPr marL="457200" marR="0" lvl="0" indent="-368300" algn="l" rtl="0">
              <a:lnSpc>
                <a:spcPct val="100000"/>
              </a:lnSpc>
              <a:spcBef>
                <a:spcPts val="0"/>
              </a:spcBef>
              <a:spcAft>
                <a:spcPts val="0"/>
              </a:spcAft>
              <a:buClr>
                <a:srgbClr val="222222"/>
              </a:buClr>
              <a:buSzPct val="100000"/>
              <a:buFont typeface="Arial"/>
              <a:buAutoNum type="arabicPeriod" startAt="4"/>
            </a:pPr>
            <a:r>
              <a:rPr lang="en" sz="2200" b="0" i="0" u="none" strike="noStrike" cap="none">
                <a:solidFill>
                  <a:srgbClr val="222222"/>
                </a:solidFill>
                <a:highlight>
                  <a:srgbClr val="FFFFFF"/>
                </a:highlight>
                <a:latin typeface="Arial"/>
                <a:ea typeface="Arial"/>
                <a:cs typeface="Arial"/>
                <a:sym typeface="Arial"/>
              </a:rPr>
              <a:t>Action and intent</a:t>
            </a:r>
          </a:p>
        </p:txBody>
      </p:sp>
      <p:sp>
        <p:nvSpPr>
          <p:cNvPr id="168" name="Shape 168"/>
          <p:cNvSpPr txBox="1"/>
          <p:nvPr/>
        </p:nvSpPr>
        <p:spPr>
          <a:xfrm>
            <a:off x="106175" y="61875"/>
            <a:ext cx="3421200" cy="489898"/>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200" b="0" i="0" u="none" strike="noStrike" cap="none">
                <a:solidFill>
                  <a:schemeClr val="dk1"/>
                </a:solidFill>
                <a:latin typeface="Arial"/>
                <a:ea typeface="Arial"/>
                <a:cs typeface="Arial"/>
                <a:sym typeface="Arial"/>
              </a:rPr>
              <a:t>Framework:</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2000"/>
                                        <p:tgtEl>
                                          <p:spTgt spid="165"/>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166"/>
                                        </p:tgtEl>
                                        <p:attrNameLst>
                                          <p:attrName>style.visibility</p:attrName>
                                        </p:attrNameLst>
                                      </p:cBhvr>
                                      <p:to>
                                        <p:strVal val="visible"/>
                                      </p:to>
                                    </p:set>
                                    <p:animEffect transition="in" filter="fade">
                                      <p:cBhvr>
                                        <p:cTn id="11" dur="2000"/>
                                        <p:tgtEl>
                                          <p:spTgt spid="166"/>
                                        </p:tgtEl>
                                      </p:cBhvr>
                                    </p:animEffect>
                                  </p:childTnLst>
                                </p:cTn>
                              </p:par>
                            </p:childTnLst>
                          </p:cTn>
                        </p:par>
                        <p:par>
                          <p:cTn id="12" fill="hold">
                            <p:stCondLst>
                              <p:cond delay="5000"/>
                            </p:stCondLst>
                            <p:childTnLst>
                              <p:par>
                                <p:cTn id="13" presetID="10" presetClass="entr" presetSubtype="0" fill="hold" nodeType="afterEffect">
                                  <p:stCondLst>
                                    <p:cond delay="0"/>
                                  </p:stCondLst>
                                  <p:childTnLst>
                                    <p:set>
                                      <p:cBhvr>
                                        <p:cTn id="14" dur="1" fill="hold">
                                          <p:stCondLst>
                                            <p:cond delay="0"/>
                                          </p:stCondLst>
                                        </p:cTn>
                                        <p:tgtEl>
                                          <p:spTgt spid="167"/>
                                        </p:tgtEl>
                                        <p:attrNameLst>
                                          <p:attrName>style.visibility</p:attrName>
                                        </p:attrNameLst>
                                      </p:cBhvr>
                                      <p:to>
                                        <p:strVal val="visible"/>
                                      </p:to>
                                    </p:set>
                                    <p:animEffect transition="in" filter="fade">
                                      <p:cBhvr>
                                        <p:cTn id="15" dur="200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p:nvPr/>
        </p:nvSpPr>
        <p:spPr>
          <a:xfrm>
            <a:off x="70750" y="70775"/>
            <a:ext cx="4636200" cy="6488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200" b="0" i="0" u="none" strike="noStrike" cap="none">
                <a:solidFill>
                  <a:schemeClr val="dk1"/>
                </a:solidFill>
                <a:latin typeface="Arial"/>
                <a:ea typeface="Arial"/>
                <a:cs typeface="Arial"/>
                <a:sym typeface="Arial"/>
              </a:rPr>
              <a:t>Analysis:</a:t>
            </a:r>
          </a:p>
        </p:txBody>
      </p:sp>
      <p:sp>
        <p:nvSpPr>
          <p:cNvPr id="190" name="Shape 190"/>
          <p:cNvSpPr txBox="1"/>
          <p:nvPr/>
        </p:nvSpPr>
        <p:spPr>
          <a:xfrm>
            <a:off x="442400" y="719675"/>
            <a:ext cx="8033700" cy="27368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222222"/>
              </a:buClr>
              <a:buSzPct val="25000"/>
              <a:buFont typeface="Arial"/>
              <a:buNone/>
            </a:pPr>
            <a:r>
              <a:rPr lang="en" sz="2000" b="0" i="0" u="none" strike="noStrike" cap="none" dirty="0">
                <a:solidFill>
                  <a:srgbClr val="222222"/>
                </a:solidFill>
                <a:highlight>
                  <a:srgbClr val="FFFFFF"/>
                </a:highlight>
                <a:latin typeface="Arial"/>
                <a:ea typeface="Arial"/>
                <a:cs typeface="Arial"/>
                <a:sym typeface="Arial"/>
              </a:rPr>
              <a:t>Telling and Growth</a:t>
            </a: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222222"/>
              </a:solidFill>
              <a:highlight>
                <a:srgbClr val="FFFFFF"/>
              </a:highlight>
              <a:latin typeface="Times New Roman"/>
              <a:ea typeface="Times New Roman"/>
              <a:cs typeface="Times New Roman"/>
              <a:sym typeface="Times New Roman"/>
            </a:endParaRPr>
          </a:p>
          <a:p>
            <a:pPr marL="457200" marR="0" lvl="0" indent="-355600" algn="l" rtl="0">
              <a:lnSpc>
                <a:spcPct val="100000"/>
              </a:lnSpc>
              <a:spcBef>
                <a:spcPts val="0"/>
              </a:spcBef>
              <a:spcAft>
                <a:spcPts val="0"/>
              </a:spcAft>
              <a:buClr>
                <a:srgbClr val="222222"/>
              </a:buClr>
              <a:buSzPct val="100000"/>
              <a:buFont typeface="Arial"/>
              <a:buChar char="●"/>
            </a:pPr>
            <a:r>
              <a:rPr lang="en" sz="2000" b="0" i="0" u="none" strike="noStrike" cap="none" dirty="0">
                <a:solidFill>
                  <a:srgbClr val="222222"/>
                </a:solidFill>
                <a:highlight>
                  <a:srgbClr val="FFFFFF"/>
                </a:highlight>
                <a:latin typeface="Arial"/>
                <a:ea typeface="Arial"/>
                <a:cs typeface="Arial"/>
                <a:sym typeface="Arial"/>
              </a:rPr>
              <a:t>values hands-on, collaborative activities where students talk and work through things together to come up with many different ways to do things</a:t>
            </a:r>
          </a:p>
          <a:p>
            <a:pPr marL="0" marR="0" lvl="0" indent="0" algn="l" rtl="0">
              <a:lnSpc>
                <a:spcPct val="100000"/>
              </a:lnSpc>
              <a:spcBef>
                <a:spcPts val="0"/>
              </a:spcBef>
              <a:spcAft>
                <a:spcPts val="0"/>
              </a:spcAft>
              <a:buClr>
                <a:srgbClr val="000000"/>
              </a:buClr>
              <a:buFont typeface="Arial"/>
              <a:buNone/>
            </a:pPr>
            <a:endParaRPr sz="2000" b="0" i="0" u="none" strike="noStrike" cap="none" dirty="0">
              <a:solidFill>
                <a:srgbClr val="222222"/>
              </a:solidFill>
              <a:highlight>
                <a:srgbClr val="FFFFFF"/>
              </a:highlight>
              <a:latin typeface="Arial"/>
              <a:ea typeface="Arial"/>
              <a:cs typeface="Arial"/>
              <a:sym typeface="Arial"/>
            </a:endParaRPr>
          </a:p>
          <a:p>
            <a:pPr marL="457200" marR="0" lvl="0" indent="-355600" algn="l" rtl="0">
              <a:lnSpc>
                <a:spcPct val="100000"/>
              </a:lnSpc>
              <a:spcBef>
                <a:spcPts val="0"/>
              </a:spcBef>
              <a:spcAft>
                <a:spcPts val="0"/>
              </a:spcAft>
              <a:buClr>
                <a:srgbClr val="222222"/>
              </a:buClr>
              <a:buSzPct val="100000"/>
              <a:buFont typeface="Arial"/>
              <a:buChar char="●"/>
            </a:pPr>
            <a:r>
              <a:rPr lang="en" sz="2000" b="0" i="0" u="none" strike="noStrike" cap="none" dirty="0">
                <a:solidFill>
                  <a:srgbClr val="222222"/>
                </a:solidFill>
                <a:highlight>
                  <a:srgbClr val="FFFFFF"/>
                </a:highlight>
                <a:latin typeface="Arial"/>
                <a:ea typeface="Arial"/>
                <a:cs typeface="Arial"/>
                <a:sym typeface="Arial"/>
              </a:rPr>
              <a:t>tension arises when she is faced with students who are not accustomed to being taught this way and finds herself reverting back to “old school” teaching</a:t>
            </a: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222222"/>
              </a:solidFill>
              <a:highlight>
                <a:srgbClr val="FFFFFF"/>
              </a:highlight>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Font typeface="Arial"/>
              <a:buNone/>
            </a:pPr>
            <a:endParaRPr sz="1400" b="0" i="0" u="none" strike="noStrike" cap="none" dirty="0">
              <a:solidFill>
                <a:srgbClr val="222222"/>
              </a:solidFill>
              <a:highlight>
                <a:srgbClr val="FFFFFF"/>
              </a:highlight>
              <a:latin typeface="Times New Roman"/>
              <a:ea typeface="Times New Roman"/>
              <a:cs typeface="Times New Roman"/>
              <a:sym typeface="Times New Roman"/>
            </a:endParaRPr>
          </a:p>
        </p:txBody>
      </p:sp>
      <p:sp>
        <p:nvSpPr>
          <p:cNvPr id="191" name="Shape 191"/>
          <p:cNvSpPr txBox="1"/>
          <p:nvPr/>
        </p:nvSpPr>
        <p:spPr>
          <a:xfrm>
            <a:off x="955550" y="3633475"/>
            <a:ext cx="7007399" cy="8847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 sz="2000" b="0" i="1" u="none" strike="noStrike" cap="none">
                <a:solidFill>
                  <a:srgbClr val="000000"/>
                </a:solidFill>
                <a:latin typeface="Arial"/>
                <a:ea typeface="Arial"/>
                <a:cs typeface="Arial"/>
                <a:sym typeface="Arial"/>
              </a:rPr>
              <a:t>neither managed nor resolved, this tension </a:t>
            </a:r>
          </a:p>
          <a:p>
            <a:pPr marL="0" marR="0" lvl="0" indent="0" algn="ctr" rtl="0">
              <a:lnSpc>
                <a:spcPct val="100000"/>
              </a:lnSpc>
              <a:spcBef>
                <a:spcPts val="0"/>
              </a:spcBef>
              <a:spcAft>
                <a:spcPts val="0"/>
              </a:spcAft>
              <a:buClr>
                <a:srgbClr val="000000"/>
              </a:buClr>
              <a:buSzPct val="25000"/>
              <a:buFont typeface="Arial"/>
              <a:buNone/>
            </a:pPr>
            <a:r>
              <a:rPr lang="en" sz="2000" b="0" i="1" u="none" strike="noStrike" cap="none">
                <a:solidFill>
                  <a:srgbClr val="000000"/>
                </a:solidFill>
                <a:latin typeface="Arial"/>
                <a:ea typeface="Arial"/>
                <a:cs typeface="Arial"/>
                <a:sym typeface="Arial"/>
              </a:rPr>
              <a:t>became an impetus for change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0"/>
                                        </p:tgtEl>
                                        <p:attrNameLst>
                                          <p:attrName>style.visibility</p:attrName>
                                        </p:attrNameLst>
                                      </p:cBhvr>
                                      <p:to>
                                        <p:strVal val="visible"/>
                                      </p:to>
                                    </p:set>
                                    <p:animEffect transition="in" filter="fade">
                                      <p:cBhvr>
                                        <p:cTn id="7" dur="1000"/>
                                        <p:tgtEl>
                                          <p:spTgt spid="1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1"/>
                                        </p:tgtEl>
                                        <p:attrNameLst>
                                          <p:attrName>style.visibility</p:attrName>
                                        </p:attrNameLst>
                                      </p:cBhvr>
                                      <p:to>
                                        <p:strVal val="visible"/>
                                      </p:to>
                                    </p:set>
                                    <p:animEffect transition="in" filter="fade">
                                      <p:cBhvr>
                                        <p:cTn id="12" dur="10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p:nvPr/>
        </p:nvSpPr>
        <p:spPr>
          <a:xfrm>
            <a:off x="70750" y="70775"/>
            <a:ext cx="4636200" cy="6488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200" b="0" i="0" u="none" strike="noStrike" cap="none">
                <a:solidFill>
                  <a:schemeClr val="dk1"/>
                </a:solidFill>
                <a:latin typeface="Arial"/>
                <a:ea typeface="Arial"/>
                <a:cs typeface="Arial"/>
                <a:sym typeface="Arial"/>
              </a:rPr>
              <a:t>Analysis:</a:t>
            </a:r>
          </a:p>
        </p:txBody>
      </p:sp>
      <p:sp>
        <p:nvSpPr>
          <p:cNvPr id="197" name="Shape 197"/>
          <p:cNvSpPr txBox="1"/>
          <p:nvPr/>
        </p:nvSpPr>
        <p:spPr>
          <a:xfrm>
            <a:off x="460075" y="896575"/>
            <a:ext cx="8033700" cy="20879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222222"/>
              </a:buClr>
              <a:buSzPct val="25000"/>
              <a:buFont typeface="Arial"/>
              <a:buNone/>
            </a:pPr>
            <a:r>
              <a:rPr lang="en" sz="2000" b="0" i="0" u="none" strike="noStrike" cap="none">
                <a:solidFill>
                  <a:srgbClr val="222222"/>
                </a:solidFill>
                <a:highlight>
                  <a:srgbClr val="FFFFFF"/>
                </a:highlight>
                <a:latin typeface="Arial"/>
                <a:ea typeface="Arial"/>
                <a:cs typeface="Arial"/>
                <a:sym typeface="Arial"/>
              </a:rPr>
              <a:t>Confidence and Uncertainty</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222222"/>
              </a:solidFill>
              <a:highlight>
                <a:srgbClr val="FFFFFF"/>
              </a:highlight>
              <a:latin typeface="Times New Roman"/>
              <a:ea typeface="Times New Roman"/>
              <a:cs typeface="Times New Roman"/>
              <a:sym typeface="Times New Roman"/>
            </a:endParaRPr>
          </a:p>
          <a:p>
            <a:pPr marL="457200" marR="0" lvl="0" indent="-355600" algn="l" rtl="0">
              <a:lnSpc>
                <a:spcPct val="100000"/>
              </a:lnSpc>
              <a:spcBef>
                <a:spcPts val="0"/>
              </a:spcBef>
              <a:spcAft>
                <a:spcPts val="0"/>
              </a:spcAft>
              <a:buClr>
                <a:srgbClr val="222222"/>
              </a:buClr>
              <a:buSzPct val="100000"/>
              <a:buFont typeface="Arial"/>
              <a:buChar char="●"/>
            </a:pPr>
            <a:r>
              <a:rPr lang="en" sz="2000" b="0" i="0" u="none" strike="noStrike" cap="none">
                <a:solidFill>
                  <a:srgbClr val="222222"/>
                </a:solidFill>
                <a:highlight>
                  <a:srgbClr val="FFFFFF"/>
                </a:highlight>
                <a:latin typeface="Arial"/>
                <a:ea typeface="Arial"/>
                <a:cs typeface="Arial"/>
                <a:sym typeface="Arial"/>
              </a:rPr>
              <a:t>initially she hid her struggles with math from her students</a:t>
            </a:r>
          </a:p>
          <a:p>
            <a:pPr marL="0" marR="0" lvl="0" indent="0" algn="l" rtl="0">
              <a:lnSpc>
                <a:spcPct val="100000"/>
              </a:lnSpc>
              <a:spcBef>
                <a:spcPts val="0"/>
              </a:spcBef>
              <a:spcAft>
                <a:spcPts val="0"/>
              </a:spcAft>
              <a:buClr>
                <a:srgbClr val="000000"/>
              </a:buClr>
              <a:buFont typeface="Arial"/>
              <a:buNone/>
            </a:pPr>
            <a:endParaRPr sz="2000" b="0" i="0" u="none" strike="noStrike" cap="none">
              <a:solidFill>
                <a:srgbClr val="222222"/>
              </a:solidFill>
              <a:highlight>
                <a:srgbClr val="FFFFFF"/>
              </a:highlight>
              <a:latin typeface="Arial"/>
              <a:ea typeface="Arial"/>
              <a:cs typeface="Arial"/>
              <a:sym typeface="Arial"/>
            </a:endParaRPr>
          </a:p>
          <a:p>
            <a:pPr marL="457200" marR="0" lvl="0" indent="-355600" algn="l" rtl="0">
              <a:lnSpc>
                <a:spcPct val="100000"/>
              </a:lnSpc>
              <a:spcBef>
                <a:spcPts val="0"/>
              </a:spcBef>
              <a:spcAft>
                <a:spcPts val="0"/>
              </a:spcAft>
              <a:buClr>
                <a:srgbClr val="222222"/>
              </a:buClr>
              <a:buSzPct val="100000"/>
              <a:buFont typeface="Arial"/>
              <a:buChar char="●"/>
            </a:pPr>
            <a:r>
              <a:rPr lang="en" sz="2000" b="0" i="0" u="none" strike="noStrike" cap="none">
                <a:solidFill>
                  <a:srgbClr val="222222"/>
                </a:solidFill>
                <a:highlight>
                  <a:srgbClr val="FFFFFF"/>
                </a:highlight>
                <a:latin typeface="Arial"/>
                <a:ea typeface="Arial"/>
                <a:cs typeface="Arial"/>
                <a:sym typeface="Arial"/>
              </a:rPr>
              <a:t>eventually she felt compelled to reveal her uncertainty deciding “maybe it would be okay if they knew”</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222222"/>
              </a:solidFill>
              <a:highlight>
                <a:srgbClr val="FFFFFF"/>
              </a:highlight>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222222"/>
              </a:solidFill>
              <a:highlight>
                <a:srgbClr val="FFFFFF"/>
              </a:highlight>
              <a:latin typeface="Times New Roman"/>
              <a:ea typeface="Times New Roman"/>
              <a:cs typeface="Times New Roman"/>
              <a:sym typeface="Times New Roman"/>
            </a:endParaRPr>
          </a:p>
        </p:txBody>
      </p:sp>
      <p:sp>
        <p:nvSpPr>
          <p:cNvPr id="198" name="Shape 198"/>
          <p:cNvSpPr txBox="1"/>
          <p:nvPr/>
        </p:nvSpPr>
        <p:spPr>
          <a:xfrm>
            <a:off x="955550" y="3633475"/>
            <a:ext cx="7007399" cy="8847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 sz="2000" b="0" i="1" u="none" strike="noStrike" cap="none">
                <a:solidFill>
                  <a:srgbClr val="000000"/>
                </a:solidFill>
                <a:latin typeface="Arial"/>
                <a:ea typeface="Arial"/>
                <a:cs typeface="Arial"/>
                <a:sym typeface="Arial"/>
              </a:rPr>
              <a:t>her tension is not resolved but it is managed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8"/>
                                        </p:tgtEl>
                                        <p:attrNameLst>
                                          <p:attrName>style.visibility</p:attrName>
                                        </p:attrNameLst>
                                      </p:cBhvr>
                                      <p:to>
                                        <p:strVal val="visible"/>
                                      </p:to>
                                    </p:set>
                                    <p:animEffect transition="in" filter="fade">
                                      <p:cBhvr>
                                        <p:cTn id="7" dur="10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txBox="1"/>
          <p:nvPr/>
        </p:nvSpPr>
        <p:spPr>
          <a:xfrm>
            <a:off x="70750" y="70775"/>
            <a:ext cx="4636200" cy="6488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200" b="0" i="0" u="none" strike="noStrike" cap="none">
                <a:solidFill>
                  <a:schemeClr val="dk1"/>
                </a:solidFill>
                <a:latin typeface="Arial"/>
                <a:ea typeface="Arial"/>
                <a:cs typeface="Arial"/>
                <a:sym typeface="Arial"/>
              </a:rPr>
              <a:t>Analysis:</a:t>
            </a:r>
          </a:p>
        </p:txBody>
      </p:sp>
      <p:sp>
        <p:nvSpPr>
          <p:cNvPr id="204" name="Shape 204"/>
          <p:cNvSpPr txBox="1"/>
          <p:nvPr/>
        </p:nvSpPr>
        <p:spPr>
          <a:xfrm>
            <a:off x="460075" y="896575"/>
            <a:ext cx="8033700" cy="23003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222222"/>
              </a:buClr>
              <a:buSzPct val="25000"/>
              <a:buFont typeface="Arial"/>
              <a:buNone/>
            </a:pPr>
            <a:r>
              <a:rPr lang="en" sz="2000" b="0" i="0" u="none" strike="noStrike" cap="none">
                <a:solidFill>
                  <a:srgbClr val="222222"/>
                </a:solidFill>
                <a:highlight>
                  <a:srgbClr val="FFFFFF"/>
                </a:highlight>
                <a:latin typeface="Arial"/>
                <a:ea typeface="Arial"/>
                <a:cs typeface="Arial"/>
                <a:sym typeface="Arial"/>
              </a:rPr>
              <a:t>Action and Intent</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222222"/>
              </a:solidFill>
              <a:highlight>
                <a:srgbClr val="FFFFFF"/>
              </a:highlight>
              <a:latin typeface="Times New Roman"/>
              <a:ea typeface="Times New Roman"/>
              <a:cs typeface="Times New Roman"/>
              <a:sym typeface="Times New Roman"/>
            </a:endParaRPr>
          </a:p>
          <a:p>
            <a:pPr marL="457200" marR="0" lvl="0" indent="-355600" algn="l" rtl="0">
              <a:lnSpc>
                <a:spcPct val="100000"/>
              </a:lnSpc>
              <a:spcBef>
                <a:spcPts val="0"/>
              </a:spcBef>
              <a:spcAft>
                <a:spcPts val="0"/>
              </a:spcAft>
              <a:buClr>
                <a:srgbClr val="222222"/>
              </a:buClr>
              <a:buSzPct val="100000"/>
              <a:buFont typeface="Arial"/>
              <a:buChar char="●"/>
            </a:pPr>
            <a:r>
              <a:rPr lang="en" sz="2000" b="0" i="0" u="none" strike="noStrike" cap="none">
                <a:solidFill>
                  <a:srgbClr val="222222"/>
                </a:solidFill>
                <a:highlight>
                  <a:srgbClr val="FFFFFF"/>
                </a:highlight>
                <a:latin typeface="Arial"/>
                <a:ea typeface="Arial"/>
                <a:cs typeface="Arial"/>
                <a:sym typeface="Arial"/>
              </a:rPr>
              <a:t>aware that her teaching style requires the use of formative assessment</a:t>
            </a:r>
          </a:p>
          <a:p>
            <a:pPr marL="0" marR="0" lvl="0" indent="0" algn="l" rtl="0">
              <a:lnSpc>
                <a:spcPct val="100000"/>
              </a:lnSpc>
              <a:spcBef>
                <a:spcPts val="0"/>
              </a:spcBef>
              <a:spcAft>
                <a:spcPts val="0"/>
              </a:spcAft>
              <a:buClr>
                <a:srgbClr val="000000"/>
              </a:buClr>
              <a:buFont typeface="Arial"/>
              <a:buNone/>
            </a:pPr>
            <a:endParaRPr sz="2000" b="0" i="0" u="none" strike="noStrike" cap="none">
              <a:solidFill>
                <a:srgbClr val="222222"/>
              </a:solidFill>
              <a:highlight>
                <a:srgbClr val="FFFFFF"/>
              </a:highlight>
              <a:latin typeface="Arial"/>
              <a:ea typeface="Arial"/>
              <a:cs typeface="Arial"/>
              <a:sym typeface="Arial"/>
            </a:endParaRPr>
          </a:p>
          <a:p>
            <a:pPr marL="457200" marR="0" lvl="0" indent="-355600" algn="l" rtl="0">
              <a:lnSpc>
                <a:spcPct val="100000"/>
              </a:lnSpc>
              <a:spcBef>
                <a:spcPts val="0"/>
              </a:spcBef>
              <a:spcAft>
                <a:spcPts val="0"/>
              </a:spcAft>
              <a:buClr>
                <a:srgbClr val="222222"/>
              </a:buClr>
              <a:buSzPct val="100000"/>
              <a:buFont typeface="Arial"/>
              <a:buChar char="●"/>
            </a:pPr>
            <a:r>
              <a:rPr lang="en" sz="2000" b="0" i="0" u="none" strike="noStrike" cap="none">
                <a:solidFill>
                  <a:srgbClr val="222222"/>
                </a:solidFill>
                <a:highlight>
                  <a:srgbClr val="FFFFFF"/>
                </a:highlight>
                <a:latin typeface="Arial"/>
                <a:ea typeface="Arial"/>
                <a:cs typeface="Arial"/>
                <a:sym typeface="Arial"/>
              </a:rPr>
              <a:t>yet her reliance on summative assessment creates tension</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222222"/>
              </a:solidFill>
              <a:highlight>
                <a:srgbClr val="FFFFFF"/>
              </a:highlight>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222222"/>
              </a:solidFill>
              <a:highlight>
                <a:srgbClr val="FFFFFF"/>
              </a:highlight>
              <a:latin typeface="Times New Roman"/>
              <a:ea typeface="Times New Roman"/>
              <a:cs typeface="Times New Roman"/>
              <a:sym typeface="Times New Roman"/>
            </a:endParaRPr>
          </a:p>
        </p:txBody>
      </p:sp>
      <p:sp>
        <p:nvSpPr>
          <p:cNvPr id="205" name="Shape 205"/>
          <p:cNvSpPr txBox="1"/>
          <p:nvPr/>
        </p:nvSpPr>
        <p:spPr>
          <a:xfrm>
            <a:off x="955550" y="3633475"/>
            <a:ext cx="7007399" cy="8847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 sz="2000" b="0" i="1" u="none" strike="noStrike" cap="none">
                <a:solidFill>
                  <a:srgbClr val="000000"/>
                </a:solidFill>
                <a:latin typeface="Arial"/>
                <a:ea typeface="Arial"/>
                <a:cs typeface="Arial"/>
                <a:sym typeface="Arial"/>
              </a:rPr>
              <a:t>another tension in which seeking professional growth is seen as part of the outcome in resolution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
                                        </p:tgtEl>
                                        <p:attrNameLst>
                                          <p:attrName>style.visibility</p:attrName>
                                        </p:attrNameLst>
                                      </p:cBhvr>
                                      <p:to>
                                        <p:strVal val="visible"/>
                                      </p:to>
                                    </p:set>
                                    <p:animEffect transition="in" filter="fade">
                                      <p:cBhvr>
                                        <p:cTn id="7" dur="10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Shape 210"/>
          <p:cNvSpPr txBox="1"/>
          <p:nvPr/>
        </p:nvSpPr>
        <p:spPr>
          <a:xfrm>
            <a:off x="70750" y="70775"/>
            <a:ext cx="4636200" cy="6488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200" b="0" i="0" u="none" strike="noStrike" cap="none" dirty="0">
                <a:solidFill>
                  <a:schemeClr val="dk1"/>
                </a:solidFill>
                <a:latin typeface="Arial"/>
                <a:ea typeface="Arial"/>
                <a:cs typeface="Arial"/>
                <a:sym typeface="Arial"/>
              </a:rPr>
              <a:t>Noticings:</a:t>
            </a:r>
          </a:p>
        </p:txBody>
      </p:sp>
      <p:sp>
        <p:nvSpPr>
          <p:cNvPr id="211" name="Shape 211"/>
          <p:cNvSpPr txBox="1"/>
          <p:nvPr/>
        </p:nvSpPr>
        <p:spPr>
          <a:xfrm>
            <a:off x="555150" y="637025"/>
            <a:ext cx="8033700" cy="1321200"/>
          </a:xfrm>
          <a:prstGeom prst="rect">
            <a:avLst/>
          </a:prstGeom>
          <a:noFill/>
          <a:ln>
            <a:noFill/>
          </a:ln>
        </p:spPr>
        <p:txBody>
          <a:bodyPr lIns="91425" tIns="91425" rIns="91425" bIns="91425" anchor="t" anchorCtr="0">
            <a:noAutofit/>
          </a:bodyPr>
          <a:lstStyle/>
          <a:p>
            <a:pPr marL="457200" marR="0" lvl="0" indent="-355600" algn="l" rtl="0">
              <a:lnSpc>
                <a:spcPct val="100000"/>
              </a:lnSpc>
              <a:spcBef>
                <a:spcPts val="0"/>
              </a:spcBef>
              <a:spcAft>
                <a:spcPts val="0"/>
              </a:spcAft>
              <a:buClr>
                <a:srgbClr val="222222"/>
              </a:buClr>
              <a:buSzPct val="100000"/>
              <a:buFont typeface="Arial"/>
              <a:buAutoNum type="arabicPeriod"/>
            </a:pPr>
            <a:r>
              <a:rPr lang="en" sz="2000" b="0" i="0" u="none" strike="noStrike" cap="none" dirty="0">
                <a:solidFill>
                  <a:srgbClr val="222222"/>
                </a:solidFill>
                <a:highlight>
                  <a:srgbClr val="FFFFFF"/>
                </a:highlight>
                <a:latin typeface="Arial"/>
                <a:ea typeface="Arial"/>
                <a:cs typeface="Arial"/>
                <a:sym typeface="Arial"/>
              </a:rPr>
              <a:t>limitation in applying Berry’s (2007) framework</a:t>
            </a:r>
          </a:p>
          <a:p>
            <a:pPr marL="914400" marR="0" lvl="0" indent="-355600" algn="l" rtl="0">
              <a:lnSpc>
                <a:spcPct val="100000"/>
              </a:lnSpc>
              <a:spcBef>
                <a:spcPts val="0"/>
              </a:spcBef>
              <a:spcAft>
                <a:spcPts val="0"/>
              </a:spcAft>
              <a:buClr>
                <a:srgbClr val="222222"/>
              </a:buClr>
              <a:buSzPct val="100000"/>
              <a:buFont typeface="Arial"/>
              <a:buChar char="●"/>
            </a:pPr>
            <a:r>
              <a:rPr lang="en" sz="2000" b="0" i="0" u="none" strike="noStrike" cap="none" dirty="0">
                <a:solidFill>
                  <a:srgbClr val="222222"/>
                </a:solidFill>
                <a:highlight>
                  <a:srgbClr val="FFFFFF"/>
                </a:highlight>
                <a:latin typeface="Arial"/>
                <a:ea typeface="Arial"/>
                <a:cs typeface="Arial"/>
                <a:sym typeface="Arial"/>
              </a:rPr>
              <a:t>tensions emerged that do not fit within the prescribed categories</a:t>
            </a:r>
          </a:p>
          <a:p>
            <a:pPr marL="0" marR="0" lvl="0" indent="0" algn="l" rtl="0">
              <a:lnSpc>
                <a:spcPct val="100000"/>
              </a:lnSpc>
              <a:spcBef>
                <a:spcPts val="0"/>
              </a:spcBef>
              <a:spcAft>
                <a:spcPts val="0"/>
              </a:spcAft>
              <a:buClr>
                <a:srgbClr val="000000"/>
              </a:buClr>
              <a:buFont typeface="Arial"/>
              <a:buNone/>
            </a:pPr>
            <a:endParaRPr sz="2000" b="0" i="0" u="none" strike="noStrike" cap="none" dirty="0">
              <a:solidFill>
                <a:srgbClr val="222222"/>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2000" b="0" i="0" u="none" strike="noStrike" cap="none" dirty="0">
              <a:solidFill>
                <a:srgbClr val="222222"/>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222222"/>
              </a:solidFill>
              <a:highlight>
                <a:srgbClr val="FFFFFF"/>
              </a:highlight>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222222"/>
              </a:solidFill>
              <a:highlight>
                <a:srgbClr val="FFFFFF"/>
              </a:highlight>
              <a:latin typeface="Times New Roman"/>
              <a:ea typeface="Times New Roman"/>
              <a:cs typeface="Times New Roman"/>
              <a:sym typeface="Times New Roman"/>
            </a:endParaRPr>
          </a:p>
        </p:txBody>
      </p:sp>
      <p:sp>
        <p:nvSpPr>
          <p:cNvPr id="212" name="Shape 212"/>
          <p:cNvSpPr txBox="1"/>
          <p:nvPr/>
        </p:nvSpPr>
        <p:spPr>
          <a:xfrm>
            <a:off x="555150" y="1970100"/>
            <a:ext cx="8033700" cy="1203300"/>
          </a:xfrm>
          <a:prstGeom prst="rect">
            <a:avLst/>
          </a:prstGeom>
          <a:noFill/>
          <a:ln>
            <a:noFill/>
          </a:ln>
        </p:spPr>
        <p:txBody>
          <a:bodyPr lIns="91425" tIns="91425" rIns="91425" bIns="91425" anchor="t" anchorCtr="0">
            <a:noAutofit/>
          </a:bodyPr>
          <a:lstStyle/>
          <a:p>
            <a:pPr marL="457200" marR="0" lvl="0" indent="-355600" algn="l" rtl="0">
              <a:lnSpc>
                <a:spcPct val="100000"/>
              </a:lnSpc>
              <a:spcBef>
                <a:spcPts val="0"/>
              </a:spcBef>
              <a:spcAft>
                <a:spcPts val="0"/>
              </a:spcAft>
              <a:buClr>
                <a:srgbClr val="222222"/>
              </a:buClr>
              <a:buSzPct val="100000"/>
              <a:buFont typeface="Arial"/>
              <a:buAutoNum type="arabicPeriod" startAt="2"/>
            </a:pPr>
            <a:r>
              <a:rPr lang="en" sz="2000" b="0" i="0" u="none" strike="noStrike" cap="none" dirty="0">
                <a:solidFill>
                  <a:srgbClr val="222222"/>
                </a:solidFill>
                <a:highlight>
                  <a:srgbClr val="FFFFFF"/>
                </a:highlight>
                <a:latin typeface="Arial"/>
                <a:ea typeface="Arial"/>
                <a:cs typeface="Arial"/>
                <a:sym typeface="Arial"/>
              </a:rPr>
              <a:t>beneficial to consider further categorizing the tensions according to whether they are personal or pedagogical tensions, or possibly conflicts from external, systemic influences</a:t>
            </a:r>
          </a:p>
          <a:p>
            <a:pPr marL="0" marR="0" lvl="0" indent="0" algn="l" rtl="0">
              <a:lnSpc>
                <a:spcPct val="100000"/>
              </a:lnSpc>
              <a:spcBef>
                <a:spcPts val="0"/>
              </a:spcBef>
              <a:spcAft>
                <a:spcPts val="0"/>
              </a:spcAft>
              <a:buClr>
                <a:srgbClr val="000000"/>
              </a:buClr>
              <a:buFont typeface="Arial"/>
              <a:buNone/>
            </a:pPr>
            <a:endParaRPr sz="2000" b="0" i="0" u="none" strike="noStrike" cap="none" dirty="0">
              <a:solidFill>
                <a:srgbClr val="222222"/>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2000" b="0" i="0" u="none" strike="noStrike" cap="none" dirty="0">
              <a:solidFill>
                <a:srgbClr val="222222"/>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endParaRPr sz="1400" b="0" i="0" u="none" strike="noStrike" cap="none" dirty="0">
              <a:solidFill>
                <a:srgbClr val="222222"/>
              </a:solidFill>
              <a:highlight>
                <a:srgbClr val="FFFFFF"/>
              </a:highlight>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Font typeface="Arial"/>
              <a:buNone/>
            </a:pPr>
            <a:endParaRPr sz="1400" b="0" i="0" u="none" strike="noStrike" cap="none" dirty="0">
              <a:solidFill>
                <a:srgbClr val="222222"/>
              </a:solidFill>
              <a:highlight>
                <a:srgbClr val="FFFFFF"/>
              </a:highlight>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Font typeface="Arial"/>
              <a:buNone/>
            </a:pPr>
            <a:endParaRPr sz="2000" b="0" i="0" u="none" strike="noStrike" cap="none" dirty="0">
              <a:solidFill>
                <a:srgbClr val="222222"/>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222222"/>
              </a:solidFill>
              <a:highlight>
                <a:srgbClr val="FFFFFF"/>
              </a:highlight>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222222"/>
              </a:solidFill>
              <a:highlight>
                <a:srgbClr val="FFFFFF"/>
              </a:highlight>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fade">
                                      <p:cBhvr>
                                        <p:cTn id="7" dur="1000"/>
                                        <p:tgtEl>
                                          <p:spTgt spid="2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2"/>
                                        </p:tgtEl>
                                        <p:attrNameLst>
                                          <p:attrName>style.visibility</p:attrName>
                                        </p:attrNameLst>
                                      </p:cBhvr>
                                      <p:to>
                                        <p:strVal val="visible"/>
                                      </p:to>
                                    </p:set>
                                    <p:animEffect transition="in" filter="fade">
                                      <p:cBhvr>
                                        <p:cTn id="12" dur="1000"/>
                                        <p:tgtEl>
                                          <p:spTgt spid="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p:nvPr/>
        </p:nvSpPr>
        <p:spPr>
          <a:xfrm>
            <a:off x="1043608" y="843558"/>
            <a:ext cx="7056783" cy="101566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222222"/>
              </a:buClr>
              <a:buSzPct val="25000"/>
              <a:buFont typeface="Arial"/>
              <a:buNone/>
            </a:pPr>
            <a:r>
              <a:rPr lang="en" sz="2000" b="0" i="0" u="none" strike="noStrike" cap="none">
                <a:solidFill>
                  <a:srgbClr val="222222"/>
                </a:solidFill>
                <a:latin typeface="Arial"/>
                <a:ea typeface="Arial"/>
                <a:cs typeface="Arial"/>
                <a:sym typeface="Arial"/>
              </a:rPr>
              <a:t>My results indicate that unlike prior </a:t>
            </a:r>
            <a:r>
              <a:rPr lang="en" sz="2000" b="0" i="0" u="none" strike="noStrike" cap="none">
                <a:solidFill>
                  <a:srgbClr val="000000"/>
                </a:solidFill>
                <a:latin typeface="Arial"/>
                <a:ea typeface="Arial"/>
                <a:cs typeface="Arial"/>
                <a:sym typeface="Arial"/>
              </a:rPr>
              <a:t>research on tensions, teachers do not simply manage these opposing forces but also work at, and seek help in, resolving them.</a:t>
            </a:r>
          </a:p>
        </p:txBody>
      </p:sp>
      <p:sp>
        <p:nvSpPr>
          <p:cNvPr id="219" name="Shape 219"/>
          <p:cNvSpPr txBox="1"/>
          <p:nvPr/>
        </p:nvSpPr>
        <p:spPr>
          <a:xfrm>
            <a:off x="70750" y="70775"/>
            <a:ext cx="4636200" cy="6488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200" b="0" i="0" u="none" strike="noStrike" cap="none">
                <a:solidFill>
                  <a:schemeClr val="dk1"/>
                </a:solidFill>
                <a:latin typeface="Arial"/>
                <a:ea typeface="Arial"/>
                <a:cs typeface="Arial"/>
                <a:sym typeface="Arial"/>
              </a:rPr>
              <a:t>Research Implications:</a:t>
            </a:r>
          </a:p>
        </p:txBody>
      </p:sp>
      <p:sp>
        <p:nvSpPr>
          <p:cNvPr id="220" name="Shape 220"/>
          <p:cNvSpPr/>
          <p:nvPr/>
        </p:nvSpPr>
        <p:spPr>
          <a:xfrm>
            <a:off x="1019275" y="2355725"/>
            <a:ext cx="6912767" cy="707886"/>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000000"/>
              </a:buClr>
              <a:buSzPct val="100000"/>
              <a:buFont typeface="Arial"/>
              <a:buChar char="•"/>
            </a:pPr>
            <a:r>
              <a:rPr lang="en" sz="2000" b="0" i="0" u="none" strike="noStrike" cap="none" dirty="0">
                <a:solidFill>
                  <a:srgbClr val="000000"/>
                </a:solidFill>
                <a:latin typeface="Arial"/>
                <a:ea typeface="Arial"/>
                <a:cs typeface="Arial"/>
                <a:sym typeface="Arial"/>
              </a:rPr>
              <a:t>Which tensions drive teachers to seek professional growth opportunities? </a:t>
            </a:r>
          </a:p>
        </p:txBody>
      </p:sp>
      <p:sp>
        <p:nvSpPr>
          <p:cNvPr id="221" name="Shape 221"/>
          <p:cNvSpPr/>
          <p:nvPr/>
        </p:nvSpPr>
        <p:spPr>
          <a:xfrm>
            <a:off x="1043608" y="3369158"/>
            <a:ext cx="7056783" cy="707886"/>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000000"/>
              </a:buClr>
              <a:buSzPct val="100000"/>
              <a:buFont typeface="Arial"/>
              <a:buChar char="•"/>
            </a:pPr>
            <a:r>
              <a:rPr lang="en" sz="2000" b="0" i="0" u="none" strike="noStrike" cap="none" dirty="0">
                <a:solidFill>
                  <a:srgbClr val="000000"/>
                </a:solidFill>
                <a:latin typeface="Arial"/>
                <a:ea typeface="Arial"/>
                <a:cs typeface="Arial"/>
                <a:sym typeface="Arial"/>
              </a:rPr>
              <a:t>Can tensions be effectively recreated in a professional development setting as a catalyst for professional growth?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0"/>
                                        </p:tgtEl>
                                        <p:attrNameLst>
                                          <p:attrName>style.visibility</p:attrName>
                                        </p:attrNameLst>
                                      </p:cBhvr>
                                      <p:to>
                                        <p:strVal val="visible"/>
                                      </p:to>
                                    </p:set>
                                    <p:animEffect transition="in" filter="fade">
                                      <p:cBhvr>
                                        <p:cTn id="7" dur="2000"/>
                                        <p:tgtEl>
                                          <p:spTgt spid="22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21"/>
                                        </p:tgtEl>
                                        <p:attrNameLst>
                                          <p:attrName>style.visibility</p:attrName>
                                        </p:attrNameLst>
                                      </p:cBhvr>
                                      <p:to>
                                        <p:strVal val="visible"/>
                                      </p:to>
                                    </p:set>
                                    <p:animEffect transition="in" filter="fade">
                                      <p:cBhvr>
                                        <p:cTn id="11" dur="2000"/>
                                        <p:tgtEl>
                                          <p:spTgt spid="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lh5.googleusercontent.com/reFLiMhWQx7oSK8fUe33SC9wdMP0Y15j1BaKyTcoMBDG6-xKwVEWpZXAdL3brgFMuKilYooTwmOB9NNff6tWA9xQF3XMIT1x7UlKWC4kYxjz7eLjRKF0lSR-UrKQKTqzFLFsRcWWsm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8163" y="489341"/>
            <a:ext cx="5514975" cy="3800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9074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p:nvPr/>
        </p:nvSpPr>
        <p:spPr>
          <a:xfrm>
            <a:off x="436725" y="714350"/>
            <a:ext cx="7704900" cy="2103300"/>
          </a:xfrm>
          <a:prstGeom prst="rect">
            <a:avLst/>
          </a:prstGeom>
          <a:noFill/>
          <a:ln>
            <a:noFill/>
          </a:ln>
        </p:spPr>
        <p:txBody>
          <a:bodyPr lIns="91425" tIns="91425" rIns="91425" bIns="91425" anchor="t" anchorCtr="0">
            <a:noAutofit/>
          </a:bodyPr>
          <a:lstStyle/>
          <a:p>
            <a:pPr lvl="0" algn="just" rtl="0">
              <a:spcBef>
                <a:spcPts val="1200"/>
              </a:spcBef>
              <a:spcAft>
                <a:spcPts val="1200"/>
              </a:spcAft>
              <a:buNone/>
            </a:pPr>
            <a:r>
              <a:rPr lang="en" sz="2000">
                <a:solidFill>
                  <a:schemeClr val="dk1"/>
                </a:solidFill>
              </a:rPr>
              <a:t>Folkways </a:t>
            </a:r>
          </a:p>
          <a:p>
            <a:pPr lvl="0" algn="just" rtl="0">
              <a:spcBef>
                <a:spcPts val="1200"/>
              </a:spcBef>
              <a:spcAft>
                <a:spcPts val="1200"/>
              </a:spcAft>
              <a:buNone/>
            </a:pPr>
            <a:r>
              <a:rPr lang="en" sz="2000">
                <a:solidFill>
                  <a:schemeClr val="dk1"/>
                </a:solidFill>
              </a:rPr>
              <a:t>Established teaching practices which have come to be commonly accepted, and little conscious thought is put into their continued use and implementation (Buchmann, 1987).</a:t>
            </a:r>
            <a:r>
              <a:rPr lang="en">
                <a:solidFill>
                  <a:schemeClr val="dk1"/>
                </a:solidFill>
              </a:rPr>
              <a:t> </a:t>
            </a:r>
          </a:p>
          <a:p>
            <a:pPr lvl="0" algn="just" rtl="0">
              <a:spcBef>
                <a:spcPts val="1200"/>
              </a:spcBef>
              <a:spcAft>
                <a:spcPts val="1200"/>
              </a:spcAft>
              <a:buNone/>
            </a:pPr>
            <a:endParaRPr>
              <a:solidFill>
                <a:schemeClr val="dk1"/>
              </a:solidFill>
            </a:endParaRPr>
          </a:p>
          <a:p>
            <a:pPr lvl="0" algn="just" rtl="0">
              <a:spcBef>
                <a:spcPts val="1200"/>
              </a:spcBef>
              <a:spcAft>
                <a:spcPts val="1200"/>
              </a:spcAft>
              <a:buClr>
                <a:schemeClr val="dk1"/>
              </a:buClr>
              <a:buFont typeface="Arial"/>
              <a:buNone/>
            </a:pPr>
            <a:endParaRPr/>
          </a:p>
        </p:txBody>
      </p:sp>
      <p:sp>
        <p:nvSpPr>
          <p:cNvPr id="67" name="Shape 67"/>
          <p:cNvSpPr txBox="1"/>
          <p:nvPr/>
        </p:nvSpPr>
        <p:spPr>
          <a:xfrm>
            <a:off x="1801825" y="2767200"/>
            <a:ext cx="6538800" cy="1894800"/>
          </a:xfrm>
          <a:prstGeom prst="rect">
            <a:avLst/>
          </a:prstGeom>
          <a:noFill/>
          <a:ln>
            <a:noFill/>
          </a:ln>
        </p:spPr>
        <p:txBody>
          <a:bodyPr lIns="91425" tIns="91425" rIns="91425" bIns="91425" anchor="ctr" anchorCtr="0">
            <a:noAutofit/>
          </a:bodyPr>
          <a:lstStyle/>
          <a:p>
            <a:pPr lvl="0" algn="just" rtl="0">
              <a:spcBef>
                <a:spcPts val="1200"/>
              </a:spcBef>
              <a:spcAft>
                <a:spcPts val="1200"/>
              </a:spcAft>
              <a:buNone/>
            </a:pPr>
            <a:r>
              <a:rPr lang="en" sz="2000">
                <a:solidFill>
                  <a:schemeClr val="dk1"/>
                </a:solidFill>
              </a:rPr>
              <a:t>Green - evidentiary and unevidentiary beliefs</a:t>
            </a:r>
          </a:p>
          <a:p>
            <a:pPr lvl="0" algn="just" rtl="0">
              <a:spcBef>
                <a:spcPts val="1200"/>
              </a:spcBef>
              <a:spcAft>
                <a:spcPts val="1200"/>
              </a:spcAft>
              <a:buNone/>
            </a:pPr>
            <a:r>
              <a:rPr lang="en" sz="2000">
                <a:solidFill>
                  <a:schemeClr val="dk1"/>
                </a:solidFill>
              </a:rPr>
              <a:t>Lortie - apprenticeship of observation</a:t>
            </a:r>
          </a:p>
          <a:p>
            <a:pPr lvl="0" algn="just" rtl="0">
              <a:spcBef>
                <a:spcPts val="1200"/>
              </a:spcBef>
              <a:spcAft>
                <a:spcPts val="1200"/>
              </a:spcAft>
              <a:buNone/>
            </a:pPr>
            <a:r>
              <a:rPr lang="en" sz="2000">
                <a:solidFill>
                  <a:schemeClr val="dk1"/>
                </a:solidFill>
              </a:rPr>
              <a:t>Pimm - unthought knowns</a:t>
            </a:r>
          </a:p>
          <a:p>
            <a:pPr lvl="0" algn="just" rtl="0">
              <a:spcBef>
                <a:spcPts val="1200"/>
              </a:spcBef>
              <a:spcAft>
                <a:spcPts val="1200"/>
              </a:spcAft>
              <a:buNone/>
            </a:pPr>
            <a:r>
              <a:rPr lang="en" sz="2000">
                <a:solidFill>
                  <a:schemeClr val="dk1"/>
                </a:solidFill>
              </a:rPr>
              <a:t>Tall - met befores</a:t>
            </a:r>
          </a:p>
        </p:txBody>
      </p:sp>
      <p:sp>
        <p:nvSpPr>
          <p:cNvPr id="68" name="Shape 68"/>
          <p:cNvSpPr txBox="1"/>
          <p:nvPr/>
        </p:nvSpPr>
        <p:spPr>
          <a:xfrm>
            <a:off x="52825" y="47350"/>
            <a:ext cx="5327100" cy="605100"/>
          </a:xfrm>
          <a:prstGeom prst="rect">
            <a:avLst/>
          </a:prstGeom>
          <a:noFill/>
          <a:ln>
            <a:noFill/>
          </a:ln>
        </p:spPr>
        <p:txBody>
          <a:bodyPr lIns="91425" tIns="91425" rIns="91425" bIns="91425" anchor="t" anchorCtr="0">
            <a:noAutofit/>
          </a:bodyPr>
          <a:lstStyle/>
          <a:p>
            <a:pPr lvl="0" rtl="0">
              <a:spcBef>
                <a:spcPts val="0"/>
              </a:spcBef>
              <a:buNone/>
            </a:pPr>
            <a:r>
              <a:rPr lang="en" sz="2200"/>
              <a:t>Theoretical Background:</a:t>
            </a:r>
          </a:p>
        </p:txBody>
      </p:sp>
    </p:spTree>
    <p:extLst>
      <p:ext uri="{BB962C8B-B14F-4D97-AF65-F5344CB8AC3E}">
        <p14:creationId xmlns:p14="http://schemas.microsoft.com/office/powerpoint/2010/main" val="356778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5400000">
            <a:off x="2000249" y="642937"/>
            <a:ext cx="5143500" cy="3857625"/>
          </a:xfrm>
          <a:prstGeom prst="rect">
            <a:avLst/>
          </a:prstGeom>
        </p:spPr>
      </p:pic>
    </p:spTree>
    <p:extLst>
      <p:ext uri="{BB962C8B-B14F-4D97-AF65-F5344CB8AC3E}">
        <p14:creationId xmlns:p14="http://schemas.microsoft.com/office/powerpoint/2010/main" val="5864792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Shape 60"/>
          <p:cNvSpPr txBox="1"/>
          <p:nvPr/>
        </p:nvSpPr>
        <p:spPr>
          <a:xfrm>
            <a:off x="756250" y="781975"/>
            <a:ext cx="7301700" cy="2355600"/>
          </a:xfrm>
          <a:prstGeom prst="rect">
            <a:avLst/>
          </a:prstGeom>
          <a:noFill/>
          <a:ln>
            <a:noFill/>
          </a:ln>
        </p:spPr>
        <p:txBody>
          <a:bodyPr lIns="91425" tIns="91425" rIns="91425" bIns="91425" anchor="t" anchorCtr="0">
            <a:noAutofit/>
          </a:bodyPr>
          <a:lstStyle/>
          <a:p>
            <a:pPr lvl="0" algn="just" rtl="0">
              <a:spcBef>
                <a:spcPts val="1200"/>
              </a:spcBef>
              <a:spcAft>
                <a:spcPts val="600"/>
              </a:spcAft>
              <a:buClr>
                <a:schemeClr val="dk1"/>
              </a:buClr>
              <a:buSzPct val="55000"/>
              <a:buFont typeface="Arial"/>
              <a:buNone/>
            </a:pPr>
            <a:r>
              <a:rPr lang="en" sz="2000">
                <a:solidFill>
                  <a:srgbClr val="474747"/>
                </a:solidFill>
                <a:highlight>
                  <a:srgbClr val="FFFFFF"/>
                </a:highlight>
              </a:rPr>
              <a:t>“Math facts are a very small part of mathematics but unfortunately students who don’t memorize math facts well often come to believe that they can never be successful with math and turn away from the subject… for about one third of students the onset of timed testing is the beginning of math anxiety.” (Boaler, 2015)</a:t>
            </a:r>
          </a:p>
        </p:txBody>
      </p:sp>
      <p:sp>
        <p:nvSpPr>
          <p:cNvPr id="61" name="Shape 61"/>
          <p:cNvSpPr txBox="1"/>
          <p:nvPr/>
        </p:nvSpPr>
        <p:spPr>
          <a:xfrm>
            <a:off x="52825" y="47350"/>
            <a:ext cx="5327100" cy="605100"/>
          </a:xfrm>
          <a:prstGeom prst="rect">
            <a:avLst/>
          </a:prstGeom>
          <a:noFill/>
          <a:ln>
            <a:noFill/>
          </a:ln>
        </p:spPr>
        <p:txBody>
          <a:bodyPr lIns="91425" tIns="91425" rIns="91425" bIns="91425" anchor="t" anchorCtr="0">
            <a:noAutofit/>
          </a:bodyPr>
          <a:lstStyle/>
          <a:p>
            <a:pPr lvl="0">
              <a:spcBef>
                <a:spcPts val="0"/>
              </a:spcBef>
              <a:buNone/>
            </a:pPr>
            <a:r>
              <a:rPr lang="en" sz="2200"/>
              <a:t>Motivation for the study:</a:t>
            </a:r>
          </a:p>
        </p:txBody>
      </p:sp>
    </p:spTree>
    <p:extLst>
      <p:ext uri="{BB962C8B-B14F-4D97-AF65-F5344CB8AC3E}">
        <p14:creationId xmlns:p14="http://schemas.microsoft.com/office/powerpoint/2010/main" val="36270602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Shape 79"/>
          <p:cNvSpPr txBox="1"/>
          <p:nvPr/>
        </p:nvSpPr>
        <p:spPr>
          <a:xfrm>
            <a:off x="584950" y="754399"/>
            <a:ext cx="7877700" cy="3613205"/>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1000"/>
              </a:spcAft>
              <a:buClr>
                <a:srgbClr val="000000"/>
              </a:buClr>
              <a:buSzPct val="25000"/>
              <a:buFont typeface="Arial"/>
              <a:buNone/>
            </a:pPr>
            <a:r>
              <a:rPr lang="en" sz="2000" dirty="0"/>
              <a:t>Useful t</a:t>
            </a:r>
            <a:r>
              <a:rPr lang="en" sz="2000" b="0" i="0" u="none" strike="noStrike" cap="none" dirty="0">
                <a:solidFill>
                  <a:srgbClr val="000000"/>
                </a:solidFill>
                <a:latin typeface="Arial"/>
                <a:ea typeface="Arial"/>
                <a:cs typeface="Arial"/>
                <a:sym typeface="Arial"/>
              </a:rPr>
              <a:t>ensions</a:t>
            </a:r>
            <a:endParaRPr lang="en" sz="2000" dirty="0">
              <a:solidFill>
                <a:schemeClr val="dk1"/>
              </a:solidFill>
            </a:endParaRPr>
          </a:p>
          <a:p>
            <a:pPr marL="457200" indent="-355600">
              <a:buClr>
                <a:schemeClr val="dk1"/>
              </a:buClr>
              <a:buSzPct val="100000"/>
              <a:buFontTx/>
              <a:buChar char="●"/>
            </a:pPr>
            <a:r>
              <a:rPr lang="en" sz="2000" dirty="0">
                <a:solidFill>
                  <a:schemeClr val="dk1"/>
                </a:solidFill>
              </a:rPr>
              <a:t>Important to note that tensions can be useful for educators in shaping identity and practice (Lampert, 1985)</a:t>
            </a:r>
          </a:p>
          <a:p>
            <a:pPr marL="457200" indent="-355600">
              <a:buClr>
                <a:schemeClr val="dk1"/>
              </a:buClr>
              <a:buSzPct val="100000"/>
              <a:buFontTx/>
              <a:buChar char="●"/>
            </a:pPr>
            <a:endParaRPr lang="en" sz="2000" dirty="0">
              <a:solidFill>
                <a:schemeClr val="dk1"/>
              </a:solidFill>
            </a:endParaRPr>
          </a:p>
          <a:p>
            <a:pPr marL="457200" lvl="0" indent="-355600">
              <a:buClr>
                <a:schemeClr val="dk1"/>
              </a:buClr>
              <a:buSzPct val="100000"/>
              <a:buFontTx/>
              <a:buChar char="●"/>
            </a:pPr>
            <a:r>
              <a:rPr lang="en" sz="2000" dirty="0">
                <a:solidFill>
                  <a:schemeClr val="dk1"/>
                </a:solidFill>
              </a:rPr>
              <a:t>Tension may need to be deliberately introduced for a change in practice to occur (Liljedahl, 2014).</a:t>
            </a:r>
          </a:p>
          <a:p>
            <a:pPr lvl="0">
              <a:spcBef>
                <a:spcPts val="0"/>
              </a:spcBef>
              <a:buClr>
                <a:schemeClr val="dk1"/>
              </a:buClr>
              <a:buFont typeface="Arial"/>
              <a:buNone/>
            </a:pPr>
            <a:endParaRPr sz="2000" dirty="0">
              <a:solidFill>
                <a:schemeClr val="dk1"/>
              </a:solidFill>
            </a:endParaRPr>
          </a:p>
          <a:p>
            <a:pPr marL="457200" lvl="0" indent="-355600" rtl="0">
              <a:spcBef>
                <a:spcPts val="0"/>
              </a:spcBef>
              <a:buClr>
                <a:schemeClr val="dk1"/>
              </a:buClr>
              <a:buSzPct val="100000"/>
              <a:buChar char="●"/>
            </a:pPr>
            <a:r>
              <a:rPr lang="en" sz="2000" dirty="0">
                <a:solidFill>
                  <a:schemeClr val="dk1"/>
                </a:solidFill>
              </a:rPr>
              <a:t>Berlak and Berlak (1981) suggest that because a person is capable of being made aware of tensions, they are capable of altering their practice.</a:t>
            </a:r>
          </a:p>
          <a:p>
            <a:pPr lvl="0" rtl="0">
              <a:spcBef>
                <a:spcPts val="0"/>
              </a:spcBef>
              <a:buClr>
                <a:schemeClr val="dk1"/>
              </a:buClr>
              <a:buFont typeface="Arial"/>
              <a:buNone/>
            </a:pPr>
            <a:endParaRPr sz="2000" dirty="0">
              <a:solidFill>
                <a:schemeClr val="dk1"/>
              </a:solidFill>
            </a:endParaRPr>
          </a:p>
          <a:p>
            <a:pPr lvl="0" rtl="0">
              <a:spcBef>
                <a:spcPts val="0"/>
              </a:spcBef>
              <a:buClr>
                <a:schemeClr val="dk1"/>
              </a:buClr>
              <a:buFont typeface="Arial"/>
              <a:buNone/>
            </a:pPr>
            <a:endParaRPr sz="2000" dirty="0">
              <a:solidFill>
                <a:schemeClr val="dk1"/>
              </a:solidFill>
            </a:endParaRPr>
          </a:p>
        </p:txBody>
      </p:sp>
      <p:sp>
        <p:nvSpPr>
          <p:cNvPr id="80" name="Shape 80"/>
          <p:cNvSpPr txBox="1"/>
          <p:nvPr/>
        </p:nvSpPr>
        <p:spPr>
          <a:xfrm>
            <a:off x="52825" y="47350"/>
            <a:ext cx="5327100" cy="605100"/>
          </a:xfrm>
          <a:prstGeom prst="rect">
            <a:avLst/>
          </a:prstGeom>
          <a:noFill/>
          <a:ln>
            <a:noFill/>
          </a:ln>
        </p:spPr>
        <p:txBody>
          <a:bodyPr lIns="91425" tIns="91425" rIns="91425" bIns="91425" anchor="t" anchorCtr="0">
            <a:noAutofit/>
          </a:bodyPr>
          <a:lstStyle/>
          <a:p>
            <a:pPr lvl="0" rtl="0">
              <a:spcBef>
                <a:spcPts val="0"/>
              </a:spcBef>
              <a:buNone/>
            </a:pPr>
            <a:r>
              <a:rPr lang="en" sz="2200"/>
              <a:t>Theoretical Background:</a:t>
            </a:r>
          </a:p>
        </p:txBody>
      </p:sp>
    </p:spTree>
    <p:extLst>
      <p:ext uri="{BB962C8B-B14F-4D97-AF65-F5344CB8AC3E}">
        <p14:creationId xmlns:p14="http://schemas.microsoft.com/office/powerpoint/2010/main" val="17534362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p:nvPr/>
        </p:nvSpPr>
        <p:spPr>
          <a:xfrm>
            <a:off x="624450" y="865845"/>
            <a:ext cx="8136900" cy="1281300"/>
          </a:xfrm>
          <a:prstGeom prst="rect">
            <a:avLst/>
          </a:prstGeom>
          <a:noFill/>
          <a:ln>
            <a:noFill/>
          </a:ln>
        </p:spPr>
        <p:txBody>
          <a:bodyPr lIns="91425" tIns="45700" rIns="91425" bIns="45700" anchor="t" anchorCtr="0">
            <a:noAutofit/>
          </a:bodyPr>
          <a:lstStyle/>
          <a:p>
            <a:pPr marR="0" lvl="0" algn="l" rtl="0">
              <a:lnSpc>
                <a:spcPct val="100000"/>
              </a:lnSpc>
              <a:spcBef>
                <a:spcPts val="0"/>
              </a:spcBef>
              <a:spcAft>
                <a:spcPts val="1000"/>
              </a:spcAft>
              <a:buNone/>
            </a:pPr>
            <a:r>
              <a:rPr lang="en" sz="2000"/>
              <a:t>Tension between Action and Intent</a:t>
            </a:r>
          </a:p>
          <a:p>
            <a:pPr marL="457200" marR="0" lvl="0" indent="-228600" algn="l" rtl="0">
              <a:lnSpc>
                <a:spcPct val="100000"/>
              </a:lnSpc>
              <a:spcBef>
                <a:spcPts val="0"/>
              </a:spcBef>
              <a:spcAft>
                <a:spcPts val="0"/>
              </a:spcAft>
              <a:buChar char="●"/>
            </a:pPr>
            <a:r>
              <a:rPr lang="en" sz="2000" b="0" i="0" u="none" strike="noStrike" cap="none">
                <a:solidFill>
                  <a:srgbClr val="000000"/>
                </a:solidFill>
                <a:latin typeface="Arial"/>
                <a:ea typeface="Arial"/>
                <a:cs typeface="Arial"/>
                <a:sym typeface="Arial"/>
              </a:rPr>
              <a:t>between working towards a particular ideal and jeopardising that ideal</a:t>
            </a:r>
            <a:r>
              <a:rPr lang="en"/>
              <a:t> </a:t>
            </a:r>
            <a:r>
              <a:rPr lang="en" sz="2000" b="0" i="0" u="none" strike="noStrike" cap="none">
                <a:solidFill>
                  <a:srgbClr val="000000"/>
                </a:solidFill>
                <a:latin typeface="Arial"/>
                <a:ea typeface="Arial"/>
                <a:cs typeface="Arial"/>
                <a:sym typeface="Arial"/>
              </a:rPr>
              <a:t>by the approach chosen to attain it</a:t>
            </a:r>
            <a:r>
              <a:rPr lang="en" sz="2000"/>
              <a:t> (Berry, 2007)</a:t>
            </a:r>
          </a:p>
        </p:txBody>
      </p:sp>
      <p:sp>
        <p:nvSpPr>
          <p:cNvPr id="86" name="Shape 86"/>
          <p:cNvSpPr txBox="1"/>
          <p:nvPr/>
        </p:nvSpPr>
        <p:spPr>
          <a:xfrm>
            <a:off x="52825" y="47350"/>
            <a:ext cx="5327100" cy="605100"/>
          </a:xfrm>
          <a:prstGeom prst="rect">
            <a:avLst/>
          </a:prstGeom>
          <a:noFill/>
          <a:ln>
            <a:noFill/>
          </a:ln>
        </p:spPr>
        <p:txBody>
          <a:bodyPr lIns="91425" tIns="91425" rIns="91425" bIns="91425" anchor="t" anchorCtr="0">
            <a:noAutofit/>
          </a:bodyPr>
          <a:lstStyle/>
          <a:p>
            <a:pPr lvl="0" rtl="0">
              <a:spcBef>
                <a:spcPts val="0"/>
              </a:spcBef>
              <a:buNone/>
            </a:pPr>
            <a:r>
              <a:rPr lang="en" sz="2200"/>
              <a:t>Theoretical Background:</a:t>
            </a:r>
          </a:p>
        </p:txBody>
      </p:sp>
    </p:spTree>
    <p:extLst>
      <p:ext uri="{BB962C8B-B14F-4D97-AF65-F5344CB8AC3E}">
        <p14:creationId xmlns:p14="http://schemas.microsoft.com/office/powerpoint/2010/main" val="10683484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6518"/>
          <a:stretch/>
        </p:blipFill>
        <p:spPr>
          <a:xfrm>
            <a:off x="1461546" y="559397"/>
            <a:ext cx="6350000" cy="3953435"/>
          </a:xfrm>
          <a:prstGeom prst="rect">
            <a:avLst/>
          </a:prstGeom>
        </p:spPr>
      </p:pic>
    </p:spTree>
    <p:extLst>
      <p:ext uri="{BB962C8B-B14F-4D97-AF65-F5344CB8AC3E}">
        <p14:creationId xmlns:p14="http://schemas.microsoft.com/office/powerpoint/2010/main" val="4282402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2" name="Shape 92"/>
          <p:cNvSpPr txBox="1"/>
          <p:nvPr/>
        </p:nvSpPr>
        <p:spPr>
          <a:xfrm>
            <a:off x="52825" y="47350"/>
            <a:ext cx="5327100" cy="605100"/>
          </a:xfrm>
          <a:prstGeom prst="rect">
            <a:avLst/>
          </a:prstGeom>
          <a:noFill/>
          <a:ln>
            <a:noFill/>
          </a:ln>
        </p:spPr>
        <p:txBody>
          <a:bodyPr lIns="91425" tIns="91425" rIns="91425" bIns="91425" anchor="t" anchorCtr="0">
            <a:noAutofit/>
          </a:bodyPr>
          <a:lstStyle/>
          <a:p>
            <a:pPr lvl="0" rtl="0">
              <a:spcBef>
                <a:spcPts val="0"/>
              </a:spcBef>
              <a:buNone/>
            </a:pPr>
            <a:r>
              <a:rPr lang="en" sz="2200" dirty="0"/>
              <a:t>Research Question:</a:t>
            </a:r>
          </a:p>
        </p:txBody>
      </p:sp>
      <p:sp>
        <p:nvSpPr>
          <p:cNvPr id="93" name="Shape 93"/>
          <p:cNvSpPr txBox="1"/>
          <p:nvPr/>
        </p:nvSpPr>
        <p:spPr>
          <a:xfrm>
            <a:off x="1019626" y="725866"/>
            <a:ext cx="7601700" cy="1348200"/>
          </a:xfrm>
          <a:prstGeom prst="rect">
            <a:avLst/>
          </a:prstGeom>
          <a:noFill/>
          <a:ln>
            <a:noFill/>
          </a:ln>
        </p:spPr>
        <p:txBody>
          <a:bodyPr lIns="91425" tIns="91425" rIns="91425" bIns="91425" anchor="ctr" anchorCtr="0">
            <a:noAutofit/>
          </a:bodyPr>
          <a:lstStyle/>
          <a:p>
            <a:pPr lvl="0" rtl="0">
              <a:spcBef>
                <a:spcPts val="0"/>
              </a:spcBef>
              <a:buNone/>
            </a:pPr>
            <a:r>
              <a:rPr lang="en" sz="2000" dirty="0">
                <a:solidFill>
                  <a:schemeClr val="dk1"/>
                </a:solidFill>
              </a:rPr>
              <a:t>What is the transition process experienced by the preservice teachers as a result of the intervention?</a:t>
            </a:r>
          </a:p>
        </p:txBody>
      </p:sp>
    </p:spTree>
    <p:extLst>
      <p:ext uri="{BB962C8B-B14F-4D97-AF65-F5344CB8AC3E}">
        <p14:creationId xmlns:p14="http://schemas.microsoft.com/office/powerpoint/2010/main" val="165405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10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p:nvPr/>
        </p:nvSpPr>
        <p:spPr>
          <a:xfrm>
            <a:off x="70750" y="70775"/>
            <a:ext cx="4636200" cy="6488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200" b="0" i="0" u="none" strike="noStrike" cap="none">
                <a:solidFill>
                  <a:schemeClr val="dk1"/>
                </a:solidFill>
                <a:latin typeface="Arial"/>
                <a:ea typeface="Arial"/>
                <a:cs typeface="Arial"/>
                <a:sym typeface="Arial"/>
              </a:rPr>
              <a:t>Method:</a:t>
            </a:r>
          </a:p>
        </p:txBody>
      </p:sp>
      <p:sp>
        <p:nvSpPr>
          <p:cNvPr id="99" name="Shape 99"/>
          <p:cNvSpPr txBox="1"/>
          <p:nvPr/>
        </p:nvSpPr>
        <p:spPr>
          <a:xfrm>
            <a:off x="471875" y="861175"/>
            <a:ext cx="6842400" cy="6488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0" name="Shape 100"/>
          <p:cNvSpPr txBox="1"/>
          <p:nvPr/>
        </p:nvSpPr>
        <p:spPr>
          <a:xfrm>
            <a:off x="602250" y="935100"/>
            <a:ext cx="7939500" cy="1300800"/>
          </a:xfrm>
          <a:prstGeom prst="rect">
            <a:avLst/>
          </a:prstGeom>
          <a:noFill/>
          <a:ln>
            <a:noFill/>
          </a:ln>
        </p:spPr>
        <p:txBody>
          <a:bodyPr lIns="91425" tIns="91425" rIns="91425" bIns="91425" anchor="t" anchorCtr="0">
            <a:noAutofit/>
          </a:bodyPr>
          <a:lstStyle/>
          <a:p>
            <a:pPr marL="0" marR="0" lvl="0" indent="0" rtl="0">
              <a:lnSpc>
                <a:spcPct val="100000"/>
              </a:lnSpc>
              <a:spcBef>
                <a:spcPts val="0"/>
              </a:spcBef>
              <a:spcAft>
                <a:spcPts val="0"/>
              </a:spcAft>
              <a:buClr>
                <a:srgbClr val="000000"/>
              </a:buClr>
              <a:buSzPct val="25000"/>
              <a:buFont typeface="Arial"/>
              <a:buNone/>
            </a:pPr>
            <a:r>
              <a:rPr lang="en" sz="2000"/>
              <a:t>Participants </a:t>
            </a:r>
          </a:p>
          <a:p>
            <a:pPr marL="457200" marR="0" lvl="0" indent="-355600" rtl="0">
              <a:lnSpc>
                <a:spcPct val="100000"/>
              </a:lnSpc>
              <a:spcBef>
                <a:spcPts val="0"/>
              </a:spcBef>
              <a:spcAft>
                <a:spcPts val="0"/>
              </a:spcAft>
              <a:buSzPct val="100000"/>
              <a:buChar char="●"/>
            </a:pPr>
            <a:r>
              <a:rPr lang="en" sz="2000"/>
              <a:t>69 pre-service teachers enrolled in two sections of a fourth year elementary mathematics methods course</a:t>
            </a:r>
          </a:p>
        </p:txBody>
      </p:sp>
      <p:sp>
        <p:nvSpPr>
          <p:cNvPr id="101" name="Shape 101"/>
          <p:cNvSpPr txBox="1"/>
          <p:nvPr/>
        </p:nvSpPr>
        <p:spPr>
          <a:xfrm>
            <a:off x="677875" y="2451325"/>
            <a:ext cx="7939500" cy="1696500"/>
          </a:xfrm>
          <a:prstGeom prst="rect">
            <a:avLst/>
          </a:prstGeom>
          <a:noFill/>
          <a:ln>
            <a:noFill/>
          </a:ln>
        </p:spPr>
        <p:txBody>
          <a:bodyPr lIns="91425" tIns="91425" rIns="91425" bIns="91425" anchor="t" anchorCtr="0">
            <a:noAutofit/>
          </a:bodyPr>
          <a:lstStyle/>
          <a:p>
            <a:pPr marL="0" marR="0" lvl="0" indent="0" rtl="0">
              <a:lnSpc>
                <a:spcPct val="100000"/>
              </a:lnSpc>
              <a:spcBef>
                <a:spcPts val="0"/>
              </a:spcBef>
              <a:spcAft>
                <a:spcPts val="0"/>
              </a:spcAft>
              <a:buClr>
                <a:srgbClr val="000000"/>
              </a:buClr>
              <a:buSzPct val="25000"/>
              <a:buFont typeface="Arial"/>
              <a:buNone/>
            </a:pPr>
            <a:r>
              <a:rPr lang="en" sz="2000"/>
              <a:t>Data</a:t>
            </a:r>
          </a:p>
          <a:p>
            <a:pPr marL="457200" marR="0" lvl="0" indent="-355600" rtl="0">
              <a:lnSpc>
                <a:spcPct val="100000"/>
              </a:lnSpc>
              <a:spcBef>
                <a:spcPts val="0"/>
              </a:spcBef>
              <a:spcAft>
                <a:spcPts val="0"/>
              </a:spcAft>
              <a:buSzPct val="100000"/>
              <a:buChar char="●"/>
            </a:pPr>
            <a:r>
              <a:rPr lang="en" sz="2000"/>
              <a:t>60 journal entries</a:t>
            </a:r>
          </a:p>
          <a:p>
            <a:pPr marL="457200" marR="0" lvl="0" indent="-355600" rtl="0">
              <a:lnSpc>
                <a:spcPct val="100000"/>
              </a:lnSpc>
              <a:spcBef>
                <a:spcPts val="0"/>
              </a:spcBef>
              <a:spcAft>
                <a:spcPts val="0"/>
              </a:spcAft>
              <a:buSzPct val="100000"/>
              <a:buChar char="●"/>
            </a:pPr>
            <a:r>
              <a:rPr lang="en" sz="2000"/>
              <a:t>pre-intervention survey</a:t>
            </a:r>
          </a:p>
          <a:p>
            <a:pPr marL="457200" marR="0" lvl="0" indent="-355600" rtl="0">
              <a:lnSpc>
                <a:spcPct val="100000"/>
              </a:lnSpc>
              <a:spcBef>
                <a:spcPts val="0"/>
              </a:spcBef>
              <a:spcAft>
                <a:spcPts val="0"/>
              </a:spcAft>
              <a:buSzPct val="100000"/>
              <a:buChar char="●"/>
            </a:pPr>
            <a:r>
              <a:rPr lang="en" sz="2000"/>
              <a:t>coded and analyzed using modified analytic induction </a:t>
            </a:r>
          </a:p>
        </p:txBody>
      </p:sp>
    </p:spTree>
    <p:extLst>
      <p:ext uri="{BB962C8B-B14F-4D97-AF65-F5344CB8AC3E}">
        <p14:creationId xmlns:p14="http://schemas.microsoft.com/office/powerpoint/2010/main" val="26993056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p:nvPr/>
        </p:nvSpPr>
        <p:spPr>
          <a:xfrm>
            <a:off x="70750" y="70775"/>
            <a:ext cx="1621800" cy="4899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200">
                <a:solidFill>
                  <a:schemeClr val="dk1"/>
                </a:solidFill>
              </a:rPr>
              <a:t>Results</a:t>
            </a:r>
            <a:r>
              <a:rPr lang="en" sz="2200" b="0" i="0" u="none" strike="noStrike" cap="none">
                <a:solidFill>
                  <a:schemeClr val="dk1"/>
                </a:solidFill>
                <a:latin typeface="Arial"/>
                <a:ea typeface="Arial"/>
                <a:cs typeface="Arial"/>
                <a:sym typeface="Arial"/>
              </a:rPr>
              <a:t>:</a:t>
            </a:r>
          </a:p>
        </p:txBody>
      </p:sp>
      <p:sp>
        <p:nvSpPr>
          <p:cNvPr id="107" name="Shape 107"/>
          <p:cNvSpPr txBox="1"/>
          <p:nvPr/>
        </p:nvSpPr>
        <p:spPr>
          <a:xfrm>
            <a:off x="1380600" y="417825"/>
            <a:ext cx="6382800" cy="441900"/>
          </a:xfrm>
          <a:prstGeom prst="rect">
            <a:avLst/>
          </a:prstGeom>
          <a:noFill/>
          <a:ln>
            <a:noFill/>
          </a:ln>
        </p:spPr>
        <p:txBody>
          <a:bodyPr lIns="91425" tIns="91425" rIns="91425" bIns="91425" anchor="t" anchorCtr="0">
            <a:noAutofit/>
          </a:bodyPr>
          <a:lstStyle/>
          <a:p>
            <a:pPr marL="457200" lvl="0" indent="-355600" algn="ctr" rtl="0">
              <a:spcBef>
                <a:spcPts val="0"/>
              </a:spcBef>
              <a:buSzPct val="100000"/>
              <a:buAutoNum type="arabicPeriod"/>
            </a:pPr>
            <a:r>
              <a:rPr lang="en" sz="2000" b="1"/>
              <a:t>No tension between Action and Intent</a:t>
            </a:r>
          </a:p>
          <a:p>
            <a:pPr lvl="0" rtl="0">
              <a:spcBef>
                <a:spcPts val="0"/>
              </a:spcBef>
              <a:buNone/>
            </a:pPr>
            <a:endParaRPr/>
          </a:p>
          <a:p>
            <a:pPr lvl="0" rtl="0">
              <a:spcBef>
                <a:spcPts val="0"/>
              </a:spcBef>
              <a:buNone/>
            </a:pPr>
            <a:endParaRPr/>
          </a:p>
        </p:txBody>
      </p:sp>
      <p:sp>
        <p:nvSpPr>
          <p:cNvPr id="108" name="Shape 108"/>
          <p:cNvSpPr txBox="1"/>
          <p:nvPr/>
        </p:nvSpPr>
        <p:spPr>
          <a:xfrm>
            <a:off x="967150" y="1310300"/>
            <a:ext cx="7561500" cy="2099100"/>
          </a:xfrm>
          <a:prstGeom prst="rect">
            <a:avLst/>
          </a:prstGeom>
          <a:noFill/>
          <a:ln>
            <a:noFill/>
          </a:ln>
        </p:spPr>
        <p:txBody>
          <a:bodyPr lIns="91425" tIns="91425" rIns="91425" bIns="91425" anchor="t" anchorCtr="0">
            <a:noAutofit/>
          </a:bodyPr>
          <a:lstStyle/>
          <a:p>
            <a:pPr marL="0" lvl="0" indent="0" rtl="0">
              <a:spcBef>
                <a:spcPts val="0"/>
              </a:spcBef>
              <a:spcAft>
                <a:spcPts val="1200"/>
              </a:spcAft>
              <a:buNone/>
            </a:pPr>
            <a:r>
              <a:rPr lang="en" sz="2000"/>
              <a:t>Pre-intervention:</a:t>
            </a:r>
          </a:p>
          <a:p>
            <a:pPr marL="457200" lvl="0" indent="-355600" rtl="0">
              <a:spcBef>
                <a:spcPts val="1200"/>
              </a:spcBef>
              <a:spcAft>
                <a:spcPts val="1200"/>
              </a:spcAft>
              <a:buClr>
                <a:schemeClr val="dk1"/>
              </a:buClr>
              <a:buSzPct val="100000"/>
              <a:buChar char="●"/>
            </a:pPr>
            <a:r>
              <a:rPr lang="en" sz="2000">
                <a:solidFill>
                  <a:schemeClr val="dk1"/>
                </a:solidFill>
              </a:rPr>
              <a:t>57 of the preservice teachers (</a:t>
            </a:r>
            <a:r>
              <a:rPr lang="en" sz="2000" i="1">
                <a:solidFill>
                  <a:schemeClr val="dk1"/>
                </a:solidFill>
              </a:rPr>
              <a:t>n</a:t>
            </a:r>
            <a:r>
              <a:rPr lang="en" sz="2000">
                <a:solidFill>
                  <a:schemeClr val="dk1"/>
                </a:solidFill>
              </a:rPr>
              <a:t> = 69) indicated that they would likely be using timed drills in their future classrooms</a:t>
            </a:r>
          </a:p>
          <a:p>
            <a:pPr lvl="0" algn="just" rtl="0">
              <a:spcBef>
                <a:spcPts val="0"/>
              </a:spcBef>
              <a:spcAft>
                <a:spcPts val="0"/>
              </a:spcAft>
              <a:buNone/>
            </a:pPr>
            <a:endParaRPr sz="800">
              <a:solidFill>
                <a:schemeClr val="dk1"/>
              </a:solidFill>
            </a:endParaRPr>
          </a:p>
          <a:p>
            <a:pPr marL="457200" lvl="0" indent="-355600" algn="just" rtl="0">
              <a:spcBef>
                <a:spcPts val="0"/>
              </a:spcBef>
              <a:spcAft>
                <a:spcPts val="1200"/>
              </a:spcAft>
              <a:buClr>
                <a:schemeClr val="dk1"/>
              </a:buClr>
              <a:buSzPct val="100000"/>
              <a:buChar char="●"/>
            </a:pPr>
            <a:r>
              <a:rPr lang="en" sz="2000">
                <a:solidFill>
                  <a:schemeClr val="dk1"/>
                </a:solidFill>
              </a:rPr>
              <a:t>36 (</a:t>
            </a:r>
            <a:r>
              <a:rPr lang="en" sz="2000" i="1">
                <a:solidFill>
                  <a:schemeClr val="dk1"/>
                </a:solidFill>
              </a:rPr>
              <a:t>n</a:t>
            </a:r>
            <a:r>
              <a:rPr lang="en" sz="2000">
                <a:solidFill>
                  <a:schemeClr val="dk1"/>
                </a:solidFill>
              </a:rPr>
              <a:t> = 69) had used them during their practicums</a:t>
            </a:r>
          </a:p>
        </p:txBody>
      </p:sp>
    </p:spTree>
    <p:extLst>
      <p:ext uri="{BB962C8B-B14F-4D97-AF65-F5344CB8AC3E}">
        <p14:creationId xmlns:p14="http://schemas.microsoft.com/office/powerpoint/2010/main" val="37423987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p:nvPr/>
        </p:nvSpPr>
        <p:spPr>
          <a:xfrm>
            <a:off x="70750" y="70775"/>
            <a:ext cx="1621800" cy="4899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200">
                <a:solidFill>
                  <a:schemeClr val="dk1"/>
                </a:solidFill>
              </a:rPr>
              <a:t>Results</a:t>
            </a:r>
            <a:r>
              <a:rPr lang="en" sz="2200" b="0" i="0" u="none" strike="noStrike" cap="none">
                <a:solidFill>
                  <a:schemeClr val="dk1"/>
                </a:solidFill>
                <a:latin typeface="Arial"/>
                <a:ea typeface="Arial"/>
                <a:cs typeface="Arial"/>
                <a:sym typeface="Arial"/>
              </a:rPr>
              <a:t>:</a:t>
            </a:r>
          </a:p>
        </p:txBody>
      </p:sp>
      <p:sp>
        <p:nvSpPr>
          <p:cNvPr id="114" name="Shape 114"/>
          <p:cNvSpPr txBox="1"/>
          <p:nvPr/>
        </p:nvSpPr>
        <p:spPr>
          <a:xfrm>
            <a:off x="1380600" y="373875"/>
            <a:ext cx="6382800" cy="441900"/>
          </a:xfrm>
          <a:prstGeom prst="rect">
            <a:avLst/>
          </a:prstGeom>
          <a:noFill/>
          <a:ln>
            <a:noFill/>
          </a:ln>
        </p:spPr>
        <p:txBody>
          <a:bodyPr lIns="91425" tIns="91425" rIns="91425" bIns="91425" anchor="t" anchorCtr="0">
            <a:noAutofit/>
          </a:bodyPr>
          <a:lstStyle/>
          <a:p>
            <a:pPr marL="457200" lvl="0" indent="-355600" algn="ctr" rtl="0">
              <a:spcBef>
                <a:spcPts val="0"/>
              </a:spcBef>
              <a:buSzPct val="100000"/>
              <a:buAutoNum type="arabicPeriod"/>
            </a:pPr>
            <a:r>
              <a:rPr lang="en" sz="2000" b="1"/>
              <a:t>No tension between Action and Intent</a:t>
            </a:r>
          </a:p>
          <a:p>
            <a:pPr lvl="0" rtl="0">
              <a:spcBef>
                <a:spcPts val="0"/>
              </a:spcBef>
              <a:buNone/>
            </a:pPr>
            <a:endParaRPr/>
          </a:p>
          <a:p>
            <a:pPr lvl="0">
              <a:spcBef>
                <a:spcPts val="0"/>
              </a:spcBef>
              <a:buNone/>
            </a:pPr>
            <a:endParaRPr/>
          </a:p>
        </p:txBody>
      </p:sp>
      <p:sp>
        <p:nvSpPr>
          <p:cNvPr id="115" name="Shape 115"/>
          <p:cNvSpPr txBox="1"/>
          <p:nvPr/>
        </p:nvSpPr>
        <p:spPr>
          <a:xfrm>
            <a:off x="1000125" y="1189850"/>
            <a:ext cx="7561500" cy="1703100"/>
          </a:xfrm>
          <a:prstGeom prst="rect">
            <a:avLst/>
          </a:prstGeom>
          <a:noFill/>
          <a:ln>
            <a:noFill/>
          </a:ln>
        </p:spPr>
        <p:txBody>
          <a:bodyPr lIns="91425" tIns="91425" rIns="91425" bIns="91425" anchor="t" anchorCtr="0">
            <a:noAutofit/>
          </a:bodyPr>
          <a:lstStyle/>
          <a:p>
            <a:pPr lvl="0" rtl="0">
              <a:spcBef>
                <a:spcPts val="0"/>
              </a:spcBef>
              <a:spcAft>
                <a:spcPts val="1200"/>
              </a:spcAft>
              <a:buClr>
                <a:schemeClr val="dk1"/>
              </a:buClr>
              <a:buSzPct val="55000"/>
              <a:buFont typeface="Arial"/>
              <a:buNone/>
            </a:pPr>
            <a:r>
              <a:rPr lang="en" sz="2000">
                <a:solidFill>
                  <a:schemeClr val="dk1"/>
                </a:solidFill>
              </a:rPr>
              <a:t>17 (</a:t>
            </a:r>
            <a:r>
              <a:rPr lang="en" sz="2000" i="1">
                <a:solidFill>
                  <a:schemeClr val="dk1"/>
                </a:solidFill>
              </a:rPr>
              <a:t>n</a:t>
            </a:r>
            <a:r>
              <a:rPr lang="en" sz="2000">
                <a:solidFill>
                  <a:schemeClr val="dk1"/>
                </a:solidFill>
              </a:rPr>
              <a:t> = 60) mentioned the enjoyment they experienced as young students participating in timed drills:</a:t>
            </a:r>
          </a:p>
          <a:p>
            <a:pPr marL="0" lvl="0" indent="0" rtl="0">
              <a:spcBef>
                <a:spcPts val="1200"/>
              </a:spcBef>
              <a:spcAft>
                <a:spcPts val="1200"/>
              </a:spcAft>
              <a:buNone/>
            </a:pPr>
            <a:r>
              <a:rPr lang="en" sz="2000" i="1">
                <a:solidFill>
                  <a:schemeClr val="dk1"/>
                </a:solidFill>
              </a:rPr>
              <a:t>Julianne: I have grown up doing them (multiplication drills) and </a:t>
            </a:r>
            <a:br>
              <a:rPr lang="en" sz="2000" i="1">
                <a:solidFill>
                  <a:schemeClr val="dk1"/>
                </a:solidFill>
              </a:rPr>
            </a:br>
            <a:r>
              <a:rPr lang="en" sz="2000" i="1">
                <a:solidFill>
                  <a:schemeClr val="dk1"/>
                </a:solidFill>
              </a:rPr>
              <a:t>               I don’t see them as an issue.</a:t>
            </a:r>
          </a:p>
          <a:p>
            <a:pPr marL="914400" lvl="0" indent="-685800" rtl="0">
              <a:spcBef>
                <a:spcPts val="1200"/>
              </a:spcBef>
              <a:spcAft>
                <a:spcPts val="1200"/>
              </a:spcAft>
              <a:buNone/>
            </a:pPr>
            <a:endParaRPr sz="2000" i="1">
              <a:solidFill>
                <a:schemeClr val="dk1"/>
              </a:solidFill>
            </a:endParaRPr>
          </a:p>
          <a:p>
            <a:pPr marL="0" lvl="0" indent="0" rtl="0">
              <a:spcBef>
                <a:spcPts val="1200"/>
              </a:spcBef>
              <a:spcAft>
                <a:spcPts val="1200"/>
              </a:spcAft>
              <a:buNone/>
            </a:pPr>
            <a:r>
              <a:rPr lang="en" i="1">
                <a:solidFill>
                  <a:schemeClr val="dk1"/>
                </a:solidFill>
                <a:latin typeface="Times New Roman"/>
                <a:ea typeface="Times New Roman"/>
                <a:cs typeface="Times New Roman"/>
                <a:sym typeface="Times New Roman"/>
              </a:rPr>
              <a:t> </a:t>
            </a:r>
          </a:p>
        </p:txBody>
      </p:sp>
      <p:sp>
        <p:nvSpPr>
          <p:cNvPr id="116" name="Shape 116"/>
          <p:cNvSpPr txBox="1"/>
          <p:nvPr/>
        </p:nvSpPr>
        <p:spPr>
          <a:xfrm>
            <a:off x="1000125" y="3024800"/>
            <a:ext cx="7341600" cy="1835400"/>
          </a:xfrm>
          <a:prstGeom prst="rect">
            <a:avLst/>
          </a:prstGeom>
          <a:noFill/>
          <a:ln>
            <a:noFill/>
          </a:ln>
        </p:spPr>
        <p:txBody>
          <a:bodyPr lIns="91425" tIns="91425" rIns="91425" bIns="91425" anchor="t" anchorCtr="0">
            <a:noAutofit/>
          </a:bodyPr>
          <a:lstStyle/>
          <a:p>
            <a:pPr lvl="0" algn="just" rtl="0">
              <a:spcBef>
                <a:spcPts val="0"/>
              </a:spcBef>
              <a:spcAft>
                <a:spcPts val="1200"/>
              </a:spcAft>
              <a:buNone/>
            </a:pPr>
            <a:r>
              <a:rPr lang="en" sz="2000">
                <a:solidFill>
                  <a:schemeClr val="dk1"/>
                </a:solidFill>
              </a:rPr>
              <a:t>26 (</a:t>
            </a:r>
            <a:r>
              <a:rPr lang="en" sz="2000" i="1">
                <a:solidFill>
                  <a:schemeClr val="dk1"/>
                </a:solidFill>
              </a:rPr>
              <a:t>n</a:t>
            </a:r>
            <a:r>
              <a:rPr lang="en" sz="2000">
                <a:solidFill>
                  <a:schemeClr val="dk1"/>
                </a:solidFill>
              </a:rPr>
              <a:t> = 60) wrote about their negative experiences with timed drills as young students:</a:t>
            </a:r>
          </a:p>
          <a:p>
            <a:pPr lvl="0" rtl="0">
              <a:spcBef>
                <a:spcPts val="1200"/>
              </a:spcBef>
              <a:spcAft>
                <a:spcPts val="1200"/>
              </a:spcAft>
              <a:buClr>
                <a:schemeClr val="dk1"/>
              </a:buClr>
              <a:buSzPct val="55000"/>
              <a:buFont typeface="Arial"/>
              <a:buNone/>
            </a:pPr>
            <a:r>
              <a:rPr lang="en" sz="2000" i="1">
                <a:solidFill>
                  <a:schemeClr val="dk1"/>
                </a:solidFill>
              </a:rPr>
              <a:t>Cate:  I have memories of having to spew out math facts as fast</a:t>
            </a:r>
            <a:br>
              <a:rPr lang="en" sz="2000" i="1">
                <a:solidFill>
                  <a:schemeClr val="dk1"/>
                </a:solidFill>
              </a:rPr>
            </a:br>
            <a:r>
              <a:rPr lang="en" sz="2000" i="1">
                <a:solidFill>
                  <a:schemeClr val="dk1"/>
                </a:solidFill>
              </a:rPr>
              <a:t>          as possible. I hated it but I think it’s a good way to learn</a:t>
            </a:r>
            <a:br>
              <a:rPr lang="en" sz="2000" i="1">
                <a:solidFill>
                  <a:schemeClr val="dk1"/>
                </a:solidFill>
              </a:rPr>
            </a:br>
            <a:r>
              <a:rPr lang="en" sz="2000" i="1">
                <a:solidFill>
                  <a:schemeClr val="dk1"/>
                </a:solidFill>
              </a:rPr>
              <a:t>          math facts.</a:t>
            </a:r>
            <a:r>
              <a:rPr lang="en" i="1">
                <a:solidFill>
                  <a:schemeClr val="dk1"/>
                </a:solidFill>
                <a:latin typeface="Times New Roman"/>
                <a:ea typeface="Times New Roman"/>
                <a:cs typeface="Times New Roman"/>
                <a:sym typeface="Times New Roman"/>
              </a:rPr>
              <a:t> </a:t>
            </a:r>
          </a:p>
        </p:txBody>
      </p:sp>
    </p:spTree>
    <p:extLst>
      <p:ext uri="{BB962C8B-B14F-4D97-AF65-F5344CB8AC3E}">
        <p14:creationId xmlns:p14="http://schemas.microsoft.com/office/powerpoint/2010/main" val="283599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p:nvPr/>
        </p:nvSpPr>
        <p:spPr>
          <a:xfrm>
            <a:off x="70750" y="70775"/>
            <a:ext cx="1621800" cy="4899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200">
                <a:solidFill>
                  <a:schemeClr val="dk1"/>
                </a:solidFill>
              </a:rPr>
              <a:t>Results</a:t>
            </a:r>
            <a:r>
              <a:rPr lang="en" sz="2200" b="0" i="0" u="none" strike="noStrike" cap="none">
                <a:solidFill>
                  <a:schemeClr val="dk1"/>
                </a:solidFill>
                <a:latin typeface="Arial"/>
                <a:ea typeface="Arial"/>
                <a:cs typeface="Arial"/>
                <a:sym typeface="Arial"/>
              </a:rPr>
              <a:t>:</a:t>
            </a:r>
          </a:p>
        </p:txBody>
      </p:sp>
      <p:sp>
        <p:nvSpPr>
          <p:cNvPr id="122" name="Shape 122"/>
          <p:cNvSpPr txBox="1"/>
          <p:nvPr/>
        </p:nvSpPr>
        <p:spPr>
          <a:xfrm>
            <a:off x="1380600" y="362875"/>
            <a:ext cx="6382800" cy="441900"/>
          </a:xfrm>
          <a:prstGeom prst="rect">
            <a:avLst/>
          </a:prstGeom>
          <a:noFill/>
          <a:ln>
            <a:noFill/>
          </a:ln>
        </p:spPr>
        <p:txBody>
          <a:bodyPr lIns="91425" tIns="91425" rIns="91425" bIns="91425" anchor="t" anchorCtr="0">
            <a:noAutofit/>
          </a:bodyPr>
          <a:lstStyle/>
          <a:p>
            <a:pPr lvl="0" algn="ctr" rtl="0">
              <a:spcBef>
                <a:spcPts val="0"/>
              </a:spcBef>
              <a:buNone/>
            </a:pPr>
            <a:r>
              <a:rPr lang="en" sz="2000" b="1"/>
              <a:t>2. Creating a tension between Action and Intent</a:t>
            </a:r>
          </a:p>
          <a:p>
            <a:pPr lvl="0" rtl="0">
              <a:spcBef>
                <a:spcPts val="0"/>
              </a:spcBef>
              <a:buNone/>
            </a:pPr>
            <a:endParaRPr/>
          </a:p>
          <a:p>
            <a:pPr lvl="0" rtl="0">
              <a:spcBef>
                <a:spcPts val="0"/>
              </a:spcBef>
              <a:buNone/>
            </a:pPr>
            <a:endParaRPr/>
          </a:p>
        </p:txBody>
      </p:sp>
      <p:sp>
        <p:nvSpPr>
          <p:cNvPr id="123" name="Shape 123"/>
          <p:cNvSpPr txBox="1"/>
          <p:nvPr/>
        </p:nvSpPr>
        <p:spPr>
          <a:xfrm>
            <a:off x="967150" y="1310300"/>
            <a:ext cx="7561500" cy="1505700"/>
          </a:xfrm>
          <a:prstGeom prst="rect">
            <a:avLst/>
          </a:prstGeom>
          <a:noFill/>
          <a:ln>
            <a:noFill/>
          </a:ln>
        </p:spPr>
        <p:txBody>
          <a:bodyPr lIns="91425" tIns="91425" rIns="91425" bIns="91425" anchor="t" anchorCtr="0">
            <a:noAutofit/>
          </a:bodyPr>
          <a:lstStyle/>
          <a:p>
            <a:pPr marL="0" lvl="0" indent="0" rtl="0">
              <a:spcBef>
                <a:spcPts val="0"/>
              </a:spcBef>
              <a:spcAft>
                <a:spcPts val="1200"/>
              </a:spcAft>
              <a:buNone/>
            </a:pPr>
            <a:r>
              <a:rPr lang="en" sz="2000"/>
              <a:t>Post-intervention:</a:t>
            </a:r>
          </a:p>
          <a:p>
            <a:pPr marL="457200" lvl="0" indent="-355600" rtl="0">
              <a:spcBef>
                <a:spcPts val="1200"/>
              </a:spcBef>
              <a:spcAft>
                <a:spcPts val="1200"/>
              </a:spcAft>
              <a:buClr>
                <a:schemeClr val="dk1"/>
              </a:buClr>
              <a:buSzPct val="100000"/>
              <a:buChar char="●"/>
            </a:pPr>
            <a:r>
              <a:rPr lang="en" sz="2000">
                <a:solidFill>
                  <a:schemeClr val="dk1"/>
                </a:solidFill>
              </a:rPr>
              <a:t>47 of the preservice teachers (</a:t>
            </a:r>
            <a:r>
              <a:rPr lang="en" sz="2000" i="1">
                <a:solidFill>
                  <a:schemeClr val="dk1"/>
                </a:solidFill>
              </a:rPr>
              <a:t>n</a:t>
            </a:r>
            <a:r>
              <a:rPr lang="en" sz="2000">
                <a:solidFill>
                  <a:schemeClr val="dk1"/>
                </a:solidFill>
              </a:rPr>
              <a:t> = 60) wrote about the negative affect they felt when asked to participate in a timed drill</a:t>
            </a:r>
          </a:p>
        </p:txBody>
      </p:sp>
      <p:sp>
        <p:nvSpPr>
          <p:cNvPr id="124" name="Shape 124"/>
          <p:cNvSpPr txBox="1"/>
          <p:nvPr/>
        </p:nvSpPr>
        <p:spPr>
          <a:xfrm>
            <a:off x="1000125" y="3057775"/>
            <a:ext cx="7330500" cy="1538700"/>
          </a:xfrm>
          <a:prstGeom prst="rect">
            <a:avLst/>
          </a:prstGeom>
          <a:noFill/>
          <a:ln>
            <a:noFill/>
          </a:ln>
        </p:spPr>
        <p:txBody>
          <a:bodyPr lIns="91425" tIns="91425" rIns="91425" bIns="91425" anchor="t" anchorCtr="0">
            <a:noAutofit/>
          </a:bodyPr>
          <a:lstStyle/>
          <a:p>
            <a:pPr marL="0" lvl="0" indent="-69850" rtl="0">
              <a:spcBef>
                <a:spcPts val="0"/>
              </a:spcBef>
              <a:spcAft>
                <a:spcPts val="0"/>
              </a:spcAft>
              <a:buClr>
                <a:schemeClr val="dk1"/>
              </a:buClr>
              <a:buSzPct val="55000"/>
              <a:buFont typeface="Arial"/>
              <a:buNone/>
            </a:pPr>
            <a:r>
              <a:rPr lang="en" sz="2000" i="1" dirty="0">
                <a:solidFill>
                  <a:schemeClr val="dk1"/>
                </a:solidFill>
              </a:rPr>
              <a:t>Jennifer: The minute you told us to stand up and that we will be</a:t>
            </a:r>
            <a:br>
              <a:rPr lang="en" sz="2000" i="1" dirty="0">
                <a:solidFill>
                  <a:schemeClr val="dk1"/>
                </a:solidFill>
              </a:rPr>
            </a:br>
            <a:r>
              <a:rPr lang="en" sz="2000" i="1" dirty="0">
                <a:solidFill>
                  <a:schemeClr val="dk1"/>
                </a:solidFill>
              </a:rPr>
              <a:t>	  doing multiplication questions; I went into a panic. My</a:t>
            </a:r>
            <a:br>
              <a:rPr lang="en" sz="2000" i="1" dirty="0">
                <a:solidFill>
                  <a:schemeClr val="dk1"/>
                </a:solidFill>
              </a:rPr>
            </a:br>
            <a:r>
              <a:rPr lang="en" sz="2000" i="1" dirty="0">
                <a:solidFill>
                  <a:schemeClr val="dk1"/>
                </a:solidFill>
              </a:rPr>
              <a:t>               heart was racing, my stomach was clenching and I felt</a:t>
            </a:r>
            <a:br>
              <a:rPr lang="en" sz="2000" i="1" dirty="0">
                <a:solidFill>
                  <a:schemeClr val="dk1"/>
                </a:solidFill>
              </a:rPr>
            </a:br>
            <a:r>
              <a:rPr lang="en" sz="2000" i="1" dirty="0">
                <a:solidFill>
                  <a:schemeClr val="dk1"/>
                </a:solidFill>
              </a:rPr>
              <a:t>               as if my brain was freezing.</a:t>
            </a:r>
          </a:p>
        </p:txBody>
      </p:sp>
    </p:spTree>
    <p:extLst>
      <p:ext uri="{BB962C8B-B14F-4D97-AF65-F5344CB8AC3E}">
        <p14:creationId xmlns:p14="http://schemas.microsoft.com/office/powerpoint/2010/main" val="40103233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p:nvPr/>
        </p:nvSpPr>
        <p:spPr>
          <a:xfrm>
            <a:off x="1137525" y="3024800"/>
            <a:ext cx="7341600" cy="1604700"/>
          </a:xfrm>
          <a:prstGeom prst="rect">
            <a:avLst/>
          </a:prstGeom>
          <a:noFill/>
          <a:ln>
            <a:noFill/>
          </a:ln>
        </p:spPr>
        <p:txBody>
          <a:bodyPr lIns="91425" tIns="91425" rIns="91425" bIns="91425" anchor="t" anchorCtr="0">
            <a:noAutofit/>
          </a:bodyPr>
          <a:lstStyle/>
          <a:p>
            <a:pPr marL="0" lvl="0" indent="-69850" rtl="0">
              <a:spcBef>
                <a:spcPts val="0"/>
              </a:spcBef>
              <a:spcAft>
                <a:spcPts val="0"/>
              </a:spcAft>
              <a:buClr>
                <a:schemeClr val="dk1"/>
              </a:buClr>
              <a:buSzPct val="55000"/>
              <a:buFont typeface="Arial"/>
              <a:buNone/>
            </a:pPr>
            <a:r>
              <a:rPr lang="en" sz="2000" i="1">
                <a:solidFill>
                  <a:schemeClr val="dk1"/>
                </a:solidFill>
              </a:rPr>
              <a:t>Sandra:	  After you revealed that we actually weren’t going to do</a:t>
            </a:r>
            <a:br>
              <a:rPr lang="en" sz="2000" i="1">
                <a:solidFill>
                  <a:schemeClr val="dk1"/>
                </a:solidFill>
              </a:rPr>
            </a:br>
            <a:r>
              <a:rPr lang="en" sz="2000" i="1">
                <a:solidFill>
                  <a:schemeClr val="dk1"/>
                </a:solidFill>
              </a:rPr>
              <a:t>              this activity, and we debriefed it, I realized just how</a:t>
            </a:r>
            <a:br>
              <a:rPr lang="en" sz="2000" i="1">
                <a:solidFill>
                  <a:schemeClr val="dk1"/>
                </a:solidFill>
              </a:rPr>
            </a:br>
            <a:r>
              <a:rPr lang="en" sz="2000" i="1">
                <a:solidFill>
                  <a:schemeClr val="dk1"/>
                </a:solidFill>
              </a:rPr>
              <a:t>              unhealthy it was for me to think that this was a normal</a:t>
            </a:r>
            <a:br>
              <a:rPr lang="en" sz="2000" i="1">
                <a:solidFill>
                  <a:schemeClr val="dk1"/>
                </a:solidFill>
              </a:rPr>
            </a:br>
            <a:r>
              <a:rPr lang="en" sz="2000" i="1">
                <a:solidFill>
                  <a:schemeClr val="dk1"/>
                </a:solidFill>
              </a:rPr>
              <a:t>             way of teaching.</a:t>
            </a:r>
          </a:p>
        </p:txBody>
      </p:sp>
      <p:sp>
        <p:nvSpPr>
          <p:cNvPr id="130" name="Shape 130"/>
          <p:cNvSpPr txBox="1"/>
          <p:nvPr/>
        </p:nvSpPr>
        <p:spPr>
          <a:xfrm>
            <a:off x="1137525" y="1145450"/>
            <a:ext cx="7341600" cy="1560600"/>
          </a:xfrm>
          <a:prstGeom prst="rect">
            <a:avLst/>
          </a:prstGeom>
          <a:noFill/>
          <a:ln>
            <a:noFill/>
          </a:ln>
        </p:spPr>
        <p:txBody>
          <a:bodyPr lIns="91425" tIns="91425" rIns="91425" bIns="91425" anchor="t" anchorCtr="0">
            <a:noAutofit/>
          </a:bodyPr>
          <a:lstStyle/>
          <a:p>
            <a:pPr marL="0" lvl="0" indent="-69850" rtl="0">
              <a:spcBef>
                <a:spcPts val="0"/>
              </a:spcBef>
              <a:spcAft>
                <a:spcPts val="0"/>
              </a:spcAft>
              <a:buClr>
                <a:schemeClr val="dk1"/>
              </a:buClr>
              <a:buSzPct val="55000"/>
              <a:buFont typeface="Arial"/>
              <a:buNone/>
            </a:pPr>
            <a:r>
              <a:rPr lang="en" sz="2000" i="1" dirty="0">
                <a:solidFill>
                  <a:schemeClr val="dk1"/>
                </a:solidFill>
              </a:rPr>
              <a:t>Meryl:  It’s definitely eye opening, having that memory from</a:t>
            </a:r>
            <a:br>
              <a:rPr lang="en" sz="2000" i="1" dirty="0">
                <a:solidFill>
                  <a:schemeClr val="dk1"/>
                </a:solidFill>
              </a:rPr>
            </a:br>
            <a:r>
              <a:rPr lang="en" sz="2000" i="1" dirty="0">
                <a:solidFill>
                  <a:schemeClr val="dk1"/>
                </a:solidFill>
              </a:rPr>
              <a:t>           almost 20 years ago,and then the feeling of panic that I </a:t>
            </a:r>
            <a:br>
              <a:rPr lang="en" sz="2000" i="1" dirty="0">
                <a:solidFill>
                  <a:schemeClr val="dk1"/>
                </a:solidFill>
              </a:rPr>
            </a:br>
            <a:r>
              <a:rPr lang="en" sz="2000" i="1" dirty="0">
                <a:solidFill>
                  <a:schemeClr val="dk1"/>
                </a:solidFill>
              </a:rPr>
              <a:t>           had when I thought that it was going to happen all over </a:t>
            </a:r>
            <a:br>
              <a:rPr lang="en" sz="2000" i="1" dirty="0">
                <a:solidFill>
                  <a:schemeClr val="dk1"/>
                </a:solidFill>
              </a:rPr>
            </a:br>
            <a:r>
              <a:rPr lang="en" sz="2000" i="1" dirty="0">
                <a:solidFill>
                  <a:schemeClr val="dk1"/>
                </a:solidFill>
              </a:rPr>
              <a:t>           again in a university class.</a:t>
            </a:r>
          </a:p>
        </p:txBody>
      </p:sp>
      <p:sp>
        <p:nvSpPr>
          <p:cNvPr id="131" name="Shape 131"/>
          <p:cNvSpPr txBox="1"/>
          <p:nvPr/>
        </p:nvSpPr>
        <p:spPr>
          <a:xfrm>
            <a:off x="1380600" y="384800"/>
            <a:ext cx="6382800" cy="441900"/>
          </a:xfrm>
          <a:prstGeom prst="rect">
            <a:avLst/>
          </a:prstGeom>
          <a:noFill/>
          <a:ln>
            <a:noFill/>
          </a:ln>
        </p:spPr>
        <p:txBody>
          <a:bodyPr lIns="91425" tIns="91425" rIns="91425" bIns="91425" anchor="t" anchorCtr="0">
            <a:noAutofit/>
          </a:bodyPr>
          <a:lstStyle/>
          <a:p>
            <a:pPr lvl="0" algn="ctr" rtl="0">
              <a:spcBef>
                <a:spcPts val="0"/>
              </a:spcBef>
              <a:buNone/>
            </a:pPr>
            <a:r>
              <a:rPr lang="en" sz="2000" b="1"/>
              <a:t>2. Creating a tension between Action and Intent</a:t>
            </a:r>
          </a:p>
          <a:p>
            <a:pPr lvl="0" rtl="0">
              <a:spcBef>
                <a:spcPts val="0"/>
              </a:spcBef>
              <a:buNone/>
            </a:pPr>
            <a:endParaRPr/>
          </a:p>
          <a:p>
            <a:pPr lvl="0" rtl="0">
              <a:spcBef>
                <a:spcPts val="0"/>
              </a:spcBef>
              <a:buNone/>
            </a:pPr>
            <a:endParaRPr/>
          </a:p>
        </p:txBody>
      </p:sp>
      <p:sp>
        <p:nvSpPr>
          <p:cNvPr id="132" name="Shape 132"/>
          <p:cNvSpPr txBox="1"/>
          <p:nvPr/>
        </p:nvSpPr>
        <p:spPr>
          <a:xfrm>
            <a:off x="70750" y="70775"/>
            <a:ext cx="1621800" cy="4899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200">
                <a:solidFill>
                  <a:schemeClr val="dk1"/>
                </a:solidFill>
              </a:rPr>
              <a:t>Results</a:t>
            </a:r>
            <a:r>
              <a:rPr lang="en" sz="2200" b="0" i="0" u="none" strike="noStrike" cap="none">
                <a:solidFill>
                  <a:schemeClr val="dk1"/>
                </a:solidFill>
                <a:latin typeface="Arial"/>
                <a:ea typeface="Arial"/>
                <a:cs typeface="Arial"/>
                <a:sym typeface="Arial"/>
              </a:rPr>
              <a:t>:</a:t>
            </a:r>
          </a:p>
        </p:txBody>
      </p:sp>
    </p:spTree>
    <p:extLst>
      <p:ext uri="{BB962C8B-B14F-4D97-AF65-F5344CB8AC3E}">
        <p14:creationId xmlns:p14="http://schemas.microsoft.com/office/powerpoint/2010/main" val="4288346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rot="5400000">
            <a:off x="2000249" y="642937"/>
            <a:ext cx="5143500" cy="3857625"/>
          </a:xfrm>
          <a:prstGeom prst="rect">
            <a:avLst/>
          </a:prstGeom>
        </p:spPr>
      </p:pic>
    </p:spTree>
    <p:extLst>
      <p:ext uri="{BB962C8B-B14F-4D97-AF65-F5344CB8AC3E}">
        <p14:creationId xmlns:p14="http://schemas.microsoft.com/office/powerpoint/2010/main" val="28900827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p:nvPr/>
        </p:nvSpPr>
        <p:spPr>
          <a:xfrm>
            <a:off x="70750" y="70775"/>
            <a:ext cx="1621800" cy="4899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200">
                <a:solidFill>
                  <a:schemeClr val="dk1"/>
                </a:solidFill>
              </a:rPr>
              <a:t>Results</a:t>
            </a:r>
            <a:r>
              <a:rPr lang="en" sz="2200" b="0" i="0" u="none" strike="noStrike" cap="none">
                <a:solidFill>
                  <a:schemeClr val="dk1"/>
                </a:solidFill>
                <a:latin typeface="Arial"/>
                <a:ea typeface="Arial"/>
                <a:cs typeface="Arial"/>
                <a:sym typeface="Arial"/>
              </a:rPr>
              <a:t>:</a:t>
            </a:r>
          </a:p>
        </p:txBody>
      </p:sp>
      <p:sp>
        <p:nvSpPr>
          <p:cNvPr id="138" name="Shape 138"/>
          <p:cNvSpPr txBox="1"/>
          <p:nvPr/>
        </p:nvSpPr>
        <p:spPr>
          <a:xfrm>
            <a:off x="1380600" y="417825"/>
            <a:ext cx="6707100" cy="441900"/>
          </a:xfrm>
          <a:prstGeom prst="rect">
            <a:avLst/>
          </a:prstGeom>
          <a:noFill/>
          <a:ln>
            <a:noFill/>
          </a:ln>
        </p:spPr>
        <p:txBody>
          <a:bodyPr lIns="91425" tIns="91425" rIns="91425" bIns="91425" anchor="t" anchorCtr="0">
            <a:noAutofit/>
          </a:bodyPr>
          <a:lstStyle/>
          <a:p>
            <a:pPr lvl="0" algn="ctr" rtl="0">
              <a:spcBef>
                <a:spcPts val="0"/>
              </a:spcBef>
              <a:buNone/>
            </a:pPr>
            <a:r>
              <a:rPr lang="en" sz="2000" b="1"/>
              <a:t>3. Consequence of the tension on Action and Intent</a:t>
            </a:r>
          </a:p>
          <a:p>
            <a:pPr lvl="0" rtl="0">
              <a:spcBef>
                <a:spcPts val="0"/>
              </a:spcBef>
              <a:buNone/>
            </a:pPr>
            <a:endParaRPr/>
          </a:p>
          <a:p>
            <a:pPr lvl="0" rtl="0">
              <a:spcBef>
                <a:spcPts val="0"/>
              </a:spcBef>
              <a:buNone/>
            </a:pPr>
            <a:endParaRPr/>
          </a:p>
        </p:txBody>
      </p:sp>
      <p:sp>
        <p:nvSpPr>
          <p:cNvPr id="139" name="Shape 139"/>
          <p:cNvSpPr txBox="1"/>
          <p:nvPr/>
        </p:nvSpPr>
        <p:spPr>
          <a:xfrm>
            <a:off x="967150" y="1310300"/>
            <a:ext cx="7561500" cy="1439700"/>
          </a:xfrm>
          <a:prstGeom prst="rect">
            <a:avLst/>
          </a:prstGeom>
          <a:noFill/>
          <a:ln>
            <a:noFill/>
          </a:ln>
        </p:spPr>
        <p:txBody>
          <a:bodyPr lIns="91425" tIns="91425" rIns="91425" bIns="91425" anchor="t" anchorCtr="0">
            <a:noAutofit/>
          </a:bodyPr>
          <a:lstStyle/>
          <a:p>
            <a:pPr marL="0" lvl="0" indent="0" rtl="0">
              <a:spcBef>
                <a:spcPts val="0"/>
              </a:spcBef>
              <a:spcAft>
                <a:spcPts val="1200"/>
              </a:spcAft>
              <a:buNone/>
            </a:pPr>
            <a:r>
              <a:rPr lang="en" sz="2000"/>
              <a:t>Post-intervention:</a:t>
            </a:r>
          </a:p>
          <a:p>
            <a:pPr marL="457200" lvl="0" indent="-355600" rtl="0">
              <a:spcBef>
                <a:spcPts val="1200"/>
              </a:spcBef>
              <a:spcAft>
                <a:spcPts val="1200"/>
              </a:spcAft>
              <a:buClr>
                <a:schemeClr val="dk1"/>
              </a:buClr>
              <a:buSzPct val="100000"/>
              <a:buChar char="●"/>
            </a:pPr>
            <a:r>
              <a:rPr lang="en" sz="2000">
                <a:solidFill>
                  <a:schemeClr val="dk1"/>
                </a:solidFill>
              </a:rPr>
              <a:t>51 of the preservice teachers (</a:t>
            </a:r>
            <a:r>
              <a:rPr lang="en" sz="2000" i="1">
                <a:solidFill>
                  <a:schemeClr val="dk1"/>
                </a:solidFill>
              </a:rPr>
              <a:t>n</a:t>
            </a:r>
            <a:r>
              <a:rPr lang="en" sz="2000">
                <a:solidFill>
                  <a:schemeClr val="dk1"/>
                </a:solidFill>
              </a:rPr>
              <a:t> = 60) stated that they would no longer be using timed drills in their future classrooms</a:t>
            </a:r>
          </a:p>
        </p:txBody>
      </p:sp>
      <p:sp>
        <p:nvSpPr>
          <p:cNvPr id="140" name="Shape 140"/>
          <p:cNvSpPr txBox="1"/>
          <p:nvPr/>
        </p:nvSpPr>
        <p:spPr>
          <a:xfrm>
            <a:off x="1077100" y="2814853"/>
            <a:ext cx="7341600" cy="1968299"/>
          </a:xfrm>
          <a:prstGeom prst="rect">
            <a:avLst/>
          </a:prstGeom>
          <a:noFill/>
          <a:ln>
            <a:noFill/>
          </a:ln>
        </p:spPr>
        <p:txBody>
          <a:bodyPr lIns="91425" tIns="91425" rIns="91425" bIns="91425" anchor="t" anchorCtr="0">
            <a:noAutofit/>
          </a:bodyPr>
          <a:lstStyle/>
          <a:p>
            <a:pPr lvl="0" rtl="0">
              <a:spcBef>
                <a:spcPts val="0"/>
              </a:spcBef>
              <a:buNone/>
            </a:pPr>
            <a:r>
              <a:rPr lang="en" sz="2000" i="1" dirty="0">
                <a:solidFill>
                  <a:schemeClr val="dk1"/>
                </a:solidFill>
              </a:rPr>
              <a:t>Helen:  When debriefing, I found it relieving and surprising to </a:t>
            </a:r>
            <a:br>
              <a:rPr lang="en" sz="2000" i="1" dirty="0">
                <a:solidFill>
                  <a:schemeClr val="dk1"/>
                </a:solidFill>
              </a:rPr>
            </a:br>
            <a:r>
              <a:rPr lang="en" sz="2000" i="1" dirty="0">
                <a:solidFill>
                  <a:schemeClr val="dk1"/>
                </a:solidFill>
              </a:rPr>
              <a:t>             know how many</a:t>
            </a:r>
            <a:r>
              <a:rPr lang="en" sz="2000" dirty="0">
                <a:solidFill>
                  <a:schemeClr val="dk1"/>
                </a:solidFill>
              </a:rPr>
              <a:t> </a:t>
            </a:r>
            <a:r>
              <a:rPr lang="en" sz="2000" i="1" dirty="0">
                <a:solidFill>
                  <a:schemeClr val="dk1"/>
                </a:solidFill>
              </a:rPr>
              <a:t>other people felt the same way I did. </a:t>
            </a:r>
            <a:br>
              <a:rPr lang="en" sz="2000" i="1" dirty="0">
                <a:solidFill>
                  <a:schemeClr val="dk1"/>
                </a:solidFill>
              </a:rPr>
            </a:br>
            <a:r>
              <a:rPr lang="en" sz="2000" i="1" dirty="0">
                <a:solidFill>
                  <a:schemeClr val="dk1"/>
                </a:solidFill>
              </a:rPr>
              <a:t>            Standing in a room full of adults who are becoming</a:t>
            </a:r>
            <a:br>
              <a:rPr lang="en" sz="2000" i="1" dirty="0">
                <a:solidFill>
                  <a:schemeClr val="dk1"/>
                </a:solidFill>
              </a:rPr>
            </a:br>
            <a:r>
              <a:rPr lang="en" sz="2000" i="1" dirty="0">
                <a:solidFill>
                  <a:schemeClr val="dk1"/>
                </a:solidFill>
              </a:rPr>
              <a:t>            teachers, looking around at how much anxiety was </a:t>
            </a:r>
            <a:br>
              <a:rPr lang="en" sz="2000" i="1" dirty="0">
                <a:solidFill>
                  <a:schemeClr val="dk1"/>
                </a:solidFill>
              </a:rPr>
            </a:br>
            <a:r>
              <a:rPr lang="en" sz="2000" i="1" dirty="0">
                <a:solidFill>
                  <a:schemeClr val="dk1"/>
                </a:solidFill>
              </a:rPr>
              <a:t>            caused by this one activity, I can only imagine in a room</a:t>
            </a:r>
            <a:br>
              <a:rPr lang="en" sz="2000" i="1" dirty="0">
                <a:solidFill>
                  <a:schemeClr val="dk1"/>
                </a:solidFill>
              </a:rPr>
            </a:br>
            <a:r>
              <a:rPr lang="en" sz="2000" i="1" dirty="0">
                <a:solidFill>
                  <a:schemeClr val="dk1"/>
                </a:solidFill>
              </a:rPr>
              <a:t>            full of young students how they would feel.</a:t>
            </a:r>
          </a:p>
          <a:p>
            <a:pPr marL="0" lvl="0" indent="0" rtl="0">
              <a:spcBef>
                <a:spcPts val="0"/>
              </a:spcBef>
              <a:spcAft>
                <a:spcPts val="0"/>
              </a:spcAft>
              <a:buNone/>
            </a:pPr>
            <a:endParaRPr sz="2000" i="1" dirty="0">
              <a:solidFill>
                <a:schemeClr val="dk1"/>
              </a:solidFill>
            </a:endParaRPr>
          </a:p>
        </p:txBody>
      </p:sp>
    </p:spTree>
    <p:extLst>
      <p:ext uri="{BB962C8B-B14F-4D97-AF65-F5344CB8AC3E}">
        <p14:creationId xmlns:p14="http://schemas.microsoft.com/office/powerpoint/2010/main" val="12230235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p:nvPr/>
        </p:nvSpPr>
        <p:spPr>
          <a:xfrm>
            <a:off x="901200" y="1332275"/>
            <a:ext cx="7341600" cy="2033100"/>
          </a:xfrm>
          <a:prstGeom prst="rect">
            <a:avLst/>
          </a:prstGeom>
          <a:noFill/>
          <a:ln>
            <a:noFill/>
          </a:ln>
        </p:spPr>
        <p:txBody>
          <a:bodyPr lIns="91425" tIns="91425" rIns="91425" bIns="91425" anchor="t" anchorCtr="0">
            <a:noAutofit/>
          </a:bodyPr>
          <a:lstStyle/>
          <a:p>
            <a:pPr marL="0" lvl="0" indent="0" rtl="0">
              <a:spcBef>
                <a:spcPts val="0"/>
              </a:spcBef>
              <a:spcAft>
                <a:spcPts val="0"/>
              </a:spcAft>
              <a:buNone/>
            </a:pPr>
            <a:r>
              <a:rPr lang="en" sz="2000" i="1" dirty="0">
                <a:solidFill>
                  <a:schemeClr val="dk1"/>
                </a:solidFill>
              </a:rPr>
              <a:t>Reese:	As a teacher of mathematics, I will never force my</a:t>
            </a:r>
            <a:br>
              <a:rPr lang="en" sz="2000" i="1" dirty="0">
                <a:solidFill>
                  <a:schemeClr val="dk1"/>
                </a:solidFill>
              </a:rPr>
            </a:br>
            <a:r>
              <a:rPr lang="en" sz="2000" i="1" dirty="0">
                <a:solidFill>
                  <a:schemeClr val="dk1"/>
                </a:solidFill>
              </a:rPr>
              <a:t>            students to do timed drills. After experiencing anxiety</a:t>
            </a:r>
            <a:br>
              <a:rPr lang="en" sz="2000" i="1" dirty="0">
                <a:solidFill>
                  <a:schemeClr val="dk1"/>
                </a:solidFill>
              </a:rPr>
            </a:br>
            <a:r>
              <a:rPr lang="en" sz="2000" i="1" dirty="0">
                <a:solidFill>
                  <a:schemeClr val="dk1"/>
                </a:solidFill>
              </a:rPr>
              <a:t>            when you suggested we do this and seeing the anxiety</a:t>
            </a:r>
            <a:br>
              <a:rPr lang="en" sz="2000" i="1" dirty="0">
                <a:solidFill>
                  <a:schemeClr val="dk1"/>
                </a:solidFill>
              </a:rPr>
            </a:br>
            <a:r>
              <a:rPr lang="en" sz="2000" i="1" dirty="0">
                <a:solidFill>
                  <a:schemeClr val="dk1"/>
                </a:solidFill>
              </a:rPr>
              <a:t>            it provoked in my peers, I was able to understand the</a:t>
            </a:r>
            <a:br>
              <a:rPr lang="en" sz="2000" i="1" dirty="0">
                <a:solidFill>
                  <a:schemeClr val="dk1"/>
                </a:solidFill>
              </a:rPr>
            </a:br>
            <a:r>
              <a:rPr lang="en" sz="2000" i="1" dirty="0">
                <a:solidFill>
                  <a:schemeClr val="dk1"/>
                </a:solidFill>
              </a:rPr>
              <a:t>           anxiety that this causes in our students when we do the</a:t>
            </a:r>
            <a:br>
              <a:rPr lang="en" sz="2000" i="1" dirty="0">
                <a:solidFill>
                  <a:schemeClr val="dk1"/>
                </a:solidFill>
              </a:rPr>
            </a:br>
            <a:r>
              <a:rPr lang="en" sz="2000" i="1" dirty="0">
                <a:solidFill>
                  <a:schemeClr val="dk1"/>
                </a:solidFill>
              </a:rPr>
              <a:t>           same to them.</a:t>
            </a:r>
          </a:p>
        </p:txBody>
      </p:sp>
      <p:sp>
        <p:nvSpPr>
          <p:cNvPr id="146" name="Shape 146"/>
          <p:cNvSpPr txBox="1"/>
          <p:nvPr/>
        </p:nvSpPr>
        <p:spPr>
          <a:xfrm>
            <a:off x="1380600" y="384800"/>
            <a:ext cx="6707100" cy="441900"/>
          </a:xfrm>
          <a:prstGeom prst="rect">
            <a:avLst/>
          </a:prstGeom>
          <a:noFill/>
          <a:ln>
            <a:noFill/>
          </a:ln>
        </p:spPr>
        <p:txBody>
          <a:bodyPr lIns="91425" tIns="91425" rIns="91425" bIns="91425" anchor="t" anchorCtr="0">
            <a:noAutofit/>
          </a:bodyPr>
          <a:lstStyle/>
          <a:p>
            <a:pPr lvl="0" algn="ctr" rtl="0">
              <a:spcBef>
                <a:spcPts val="0"/>
              </a:spcBef>
              <a:buClr>
                <a:schemeClr val="dk1"/>
              </a:buClr>
              <a:buSzPct val="55000"/>
              <a:buFont typeface="Arial"/>
              <a:buNone/>
            </a:pPr>
            <a:r>
              <a:rPr lang="en" sz="2000" b="1">
                <a:solidFill>
                  <a:schemeClr val="dk1"/>
                </a:solidFill>
              </a:rPr>
              <a:t>3. Consequence of the tension on Action and Intent</a:t>
            </a:r>
          </a:p>
          <a:p>
            <a:pPr lvl="0" rtl="0">
              <a:spcBef>
                <a:spcPts val="0"/>
              </a:spcBef>
              <a:buNone/>
            </a:pPr>
            <a:endParaRPr/>
          </a:p>
          <a:p>
            <a:pPr lvl="0" rtl="0">
              <a:spcBef>
                <a:spcPts val="0"/>
              </a:spcBef>
              <a:buNone/>
            </a:pPr>
            <a:endParaRPr/>
          </a:p>
        </p:txBody>
      </p:sp>
      <p:sp>
        <p:nvSpPr>
          <p:cNvPr id="147" name="Shape 147"/>
          <p:cNvSpPr txBox="1"/>
          <p:nvPr/>
        </p:nvSpPr>
        <p:spPr>
          <a:xfrm>
            <a:off x="70750" y="70775"/>
            <a:ext cx="1621800" cy="4899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200">
                <a:solidFill>
                  <a:schemeClr val="dk1"/>
                </a:solidFill>
              </a:rPr>
              <a:t>Results</a:t>
            </a:r>
            <a:r>
              <a:rPr lang="en" sz="2200" b="0" i="0" u="none" strike="noStrike" cap="none">
                <a:solidFill>
                  <a:schemeClr val="dk1"/>
                </a:solidFill>
                <a:latin typeface="Arial"/>
                <a:ea typeface="Arial"/>
                <a:cs typeface="Arial"/>
                <a:sym typeface="Arial"/>
              </a:rPr>
              <a:t>:</a:t>
            </a:r>
          </a:p>
        </p:txBody>
      </p:sp>
    </p:spTree>
    <p:extLst>
      <p:ext uri="{BB962C8B-B14F-4D97-AF65-F5344CB8AC3E}">
        <p14:creationId xmlns:p14="http://schemas.microsoft.com/office/powerpoint/2010/main" val="32382112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p:nvPr/>
        </p:nvSpPr>
        <p:spPr>
          <a:xfrm>
            <a:off x="70750" y="70775"/>
            <a:ext cx="4636200" cy="6488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200" dirty="0">
                <a:solidFill>
                  <a:schemeClr val="dk1"/>
                </a:solidFill>
              </a:rPr>
              <a:t>Research Implications</a:t>
            </a:r>
            <a:r>
              <a:rPr lang="en" sz="2200" b="0" i="0" u="none" strike="noStrike" cap="none" dirty="0">
                <a:solidFill>
                  <a:schemeClr val="dk1"/>
                </a:solidFill>
                <a:latin typeface="Arial"/>
                <a:ea typeface="Arial"/>
                <a:cs typeface="Arial"/>
                <a:sym typeface="Arial"/>
              </a:rPr>
              <a:t>:</a:t>
            </a:r>
          </a:p>
        </p:txBody>
      </p:sp>
      <p:sp>
        <p:nvSpPr>
          <p:cNvPr id="153" name="Shape 153"/>
          <p:cNvSpPr txBox="1"/>
          <p:nvPr/>
        </p:nvSpPr>
        <p:spPr>
          <a:xfrm>
            <a:off x="555150" y="637025"/>
            <a:ext cx="8033700" cy="886800"/>
          </a:xfrm>
          <a:prstGeom prst="rect">
            <a:avLst/>
          </a:prstGeom>
          <a:noFill/>
          <a:ln>
            <a:noFill/>
          </a:ln>
        </p:spPr>
        <p:txBody>
          <a:bodyPr lIns="91425" tIns="91425" rIns="91425" bIns="91425" anchor="t" anchorCtr="0">
            <a:noAutofit/>
          </a:bodyPr>
          <a:lstStyle/>
          <a:p>
            <a:pPr marL="457200" marR="0" lvl="0" indent="-355600" algn="l" rtl="0">
              <a:lnSpc>
                <a:spcPct val="100000"/>
              </a:lnSpc>
              <a:spcBef>
                <a:spcPts val="0"/>
              </a:spcBef>
              <a:spcAft>
                <a:spcPts val="0"/>
              </a:spcAft>
              <a:buClr>
                <a:srgbClr val="222222"/>
              </a:buClr>
              <a:buSzPct val="100000"/>
              <a:buFont typeface="Arial"/>
              <a:buAutoNum type="arabicPeriod"/>
            </a:pPr>
            <a:r>
              <a:rPr lang="en" sz="2000" dirty="0"/>
              <a:t>Interventions designed to introduce tension can be useful in unseating folkways of mathematics practice.</a:t>
            </a:r>
          </a:p>
          <a:p>
            <a:pPr marL="0" marR="0" lvl="0" indent="0" algn="l" rtl="0">
              <a:lnSpc>
                <a:spcPct val="100000"/>
              </a:lnSpc>
              <a:spcBef>
                <a:spcPts val="0"/>
              </a:spcBef>
              <a:spcAft>
                <a:spcPts val="0"/>
              </a:spcAft>
              <a:buClr>
                <a:srgbClr val="000000"/>
              </a:buClr>
              <a:buFont typeface="Arial"/>
              <a:buNone/>
            </a:pPr>
            <a:endParaRPr sz="2000" b="0" i="0" u="none" strike="noStrike" cap="none" dirty="0">
              <a:solidFill>
                <a:srgbClr val="222222"/>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2000" b="0" i="0" u="none" strike="noStrike" cap="none" dirty="0">
              <a:solidFill>
                <a:srgbClr val="222222"/>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222222"/>
              </a:solidFill>
              <a:highlight>
                <a:srgbClr val="FFFFFF"/>
              </a:highlight>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222222"/>
              </a:solidFill>
              <a:highlight>
                <a:srgbClr val="FFFFFF"/>
              </a:highlight>
              <a:latin typeface="Times New Roman"/>
              <a:ea typeface="Times New Roman"/>
              <a:cs typeface="Times New Roman"/>
              <a:sym typeface="Times New Roman"/>
            </a:endParaRPr>
          </a:p>
        </p:txBody>
      </p:sp>
      <p:sp>
        <p:nvSpPr>
          <p:cNvPr id="154" name="Shape 154"/>
          <p:cNvSpPr txBox="1"/>
          <p:nvPr/>
        </p:nvSpPr>
        <p:spPr>
          <a:xfrm>
            <a:off x="950675" y="1473475"/>
            <a:ext cx="7048500" cy="2077800"/>
          </a:xfrm>
          <a:prstGeom prst="rect">
            <a:avLst/>
          </a:prstGeom>
          <a:noFill/>
          <a:ln>
            <a:noFill/>
          </a:ln>
        </p:spPr>
        <p:txBody>
          <a:bodyPr lIns="91425" tIns="91425" rIns="91425" bIns="91425" anchor="t" anchorCtr="0">
            <a:noAutofit/>
          </a:bodyPr>
          <a:lstStyle/>
          <a:p>
            <a:pPr marL="457200" marR="0" lvl="0" indent="-355600" algn="l" rtl="0">
              <a:lnSpc>
                <a:spcPct val="100000"/>
              </a:lnSpc>
              <a:spcBef>
                <a:spcPts val="0"/>
              </a:spcBef>
              <a:spcAft>
                <a:spcPts val="0"/>
              </a:spcAft>
              <a:buSzPct val="100000"/>
              <a:buChar char="●"/>
            </a:pPr>
            <a:r>
              <a:rPr lang="en" sz="2000" dirty="0"/>
              <a:t>Disrupting the balance between action and intent may leave a void. </a:t>
            </a:r>
            <a:r>
              <a:rPr lang="en" sz="2000" dirty="0">
                <a:solidFill>
                  <a:schemeClr val="dk1"/>
                </a:solidFill>
              </a:rPr>
              <a:t>The </a:t>
            </a:r>
            <a:r>
              <a:rPr lang="en" sz="2000" i="1" dirty="0">
                <a:solidFill>
                  <a:schemeClr val="dk1"/>
                </a:solidFill>
              </a:rPr>
              <a:t>initial action</a:t>
            </a:r>
            <a:r>
              <a:rPr lang="en" sz="2000" dirty="0">
                <a:solidFill>
                  <a:schemeClr val="dk1"/>
                </a:solidFill>
              </a:rPr>
              <a:t> (timed drills) is no longer satisfactory for reaching their goals. The </a:t>
            </a:r>
            <a:r>
              <a:rPr lang="en" sz="2000" i="1" dirty="0">
                <a:solidFill>
                  <a:schemeClr val="dk1"/>
                </a:solidFill>
              </a:rPr>
              <a:t>intent</a:t>
            </a:r>
            <a:r>
              <a:rPr lang="en" sz="2000" dirty="0">
                <a:solidFill>
                  <a:schemeClr val="dk1"/>
                </a:solidFill>
              </a:rPr>
              <a:t> to have students learn their basic facts remains but they will be searching for a </a:t>
            </a:r>
            <a:r>
              <a:rPr lang="en" sz="2000" i="1" dirty="0">
                <a:solidFill>
                  <a:schemeClr val="dk1"/>
                </a:solidFill>
              </a:rPr>
              <a:t>new action</a:t>
            </a:r>
            <a:r>
              <a:rPr lang="en" sz="2000" dirty="0">
                <a:solidFill>
                  <a:schemeClr val="dk1"/>
                </a:solidFill>
              </a:rPr>
              <a:t> to implement that will help them achieve that aim. </a:t>
            </a:r>
          </a:p>
          <a:p>
            <a:pPr marL="0" marR="0" lvl="0" indent="0" algn="l" rtl="0">
              <a:lnSpc>
                <a:spcPct val="100000"/>
              </a:lnSpc>
              <a:spcBef>
                <a:spcPts val="0"/>
              </a:spcBef>
              <a:spcAft>
                <a:spcPts val="0"/>
              </a:spcAft>
              <a:buClr>
                <a:srgbClr val="000000"/>
              </a:buClr>
              <a:buFont typeface="Arial"/>
              <a:buNone/>
            </a:pPr>
            <a:endParaRPr sz="2000" b="0" i="0" u="none" strike="noStrike" cap="none" dirty="0">
              <a:solidFill>
                <a:srgbClr val="222222"/>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2000" b="0" i="0" u="none" strike="noStrike" cap="none" dirty="0">
              <a:solidFill>
                <a:srgbClr val="222222"/>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endParaRPr sz="1400" b="0" i="0" u="none" strike="noStrike" cap="none" dirty="0">
              <a:solidFill>
                <a:srgbClr val="222222"/>
              </a:solidFill>
              <a:highlight>
                <a:srgbClr val="FFFFFF"/>
              </a:highlight>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Font typeface="Arial"/>
              <a:buNone/>
            </a:pPr>
            <a:endParaRPr sz="1400" b="0" i="0" u="none" strike="noStrike" cap="none" dirty="0">
              <a:solidFill>
                <a:srgbClr val="222222"/>
              </a:solidFill>
              <a:highlight>
                <a:srgbClr val="FFFFFF"/>
              </a:highlight>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Font typeface="Arial"/>
              <a:buNone/>
            </a:pPr>
            <a:endParaRPr sz="2000" b="0" i="0" u="none" strike="noStrike" cap="none" dirty="0">
              <a:solidFill>
                <a:srgbClr val="222222"/>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222222"/>
              </a:solidFill>
              <a:highlight>
                <a:srgbClr val="FFFFFF"/>
              </a:highlight>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222222"/>
              </a:solidFill>
              <a:highlight>
                <a:srgbClr val="FFFFFF"/>
              </a:highlight>
              <a:latin typeface="Times New Roman"/>
              <a:ea typeface="Times New Roman"/>
              <a:cs typeface="Times New Roman"/>
              <a:sym typeface="Times New Roman"/>
            </a:endParaRPr>
          </a:p>
        </p:txBody>
      </p:sp>
      <p:sp>
        <p:nvSpPr>
          <p:cNvPr id="155" name="Shape 155"/>
          <p:cNvSpPr txBox="1"/>
          <p:nvPr/>
        </p:nvSpPr>
        <p:spPr>
          <a:xfrm>
            <a:off x="550625" y="3551275"/>
            <a:ext cx="7848600" cy="886800"/>
          </a:xfrm>
          <a:prstGeom prst="rect">
            <a:avLst/>
          </a:prstGeom>
          <a:noFill/>
          <a:ln>
            <a:noFill/>
          </a:ln>
        </p:spPr>
        <p:txBody>
          <a:bodyPr lIns="91425" tIns="91425" rIns="91425" bIns="91425" anchor="t" anchorCtr="0">
            <a:noAutofit/>
          </a:bodyPr>
          <a:lstStyle/>
          <a:p>
            <a:pPr marR="0" lvl="0" algn="l" rtl="0">
              <a:lnSpc>
                <a:spcPct val="100000"/>
              </a:lnSpc>
              <a:spcBef>
                <a:spcPts val="0"/>
              </a:spcBef>
              <a:spcAft>
                <a:spcPts val="0"/>
              </a:spcAft>
              <a:buNone/>
            </a:pPr>
            <a:r>
              <a:rPr lang="en" sz="2000" dirty="0">
                <a:solidFill>
                  <a:srgbClr val="222222"/>
                </a:solidFill>
              </a:rPr>
              <a:t>2.  It would be interesting to follow-up on the lasting effects of this</a:t>
            </a:r>
            <a:br>
              <a:rPr lang="en" sz="2000" dirty="0">
                <a:solidFill>
                  <a:srgbClr val="222222"/>
                </a:solidFill>
              </a:rPr>
            </a:br>
            <a:r>
              <a:rPr lang="en" sz="2000" dirty="0">
                <a:solidFill>
                  <a:srgbClr val="222222"/>
                </a:solidFill>
              </a:rPr>
              <a:t>     tension.</a:t>
            </a:r>
          </a:p>
        </p:txBody>
      </p:sp>
    </p:spTree>
    <p:extLst>
      <p:ext uri="{BB962C8B-B14F-4D97-AF65-F5344CB8AC3E}">
        <p14:creationId xmlns:p14="http://schemas.microsoft.com/office/powerpoint/2010/main" val="241689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1000"/>
                                        <p:tgtEl>
                                          <p:spTgt spid="1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5"/>
                                        </p:tgtEl>
                                        <p:attrNameLst>
                                          <p:attrName>style.visibility</p:attrName>
                                        </p:attrNameLst>
                                      </p:cBhvr>
                                      <p:to>
                                        <p:strVal val="visible"/>
                                      </p:to>
                                    </p:set>
                                    <p:animEffect transition="in" filter="fade">
                                      <p:cBhvr>
                                        <p:cTn id="12" dur="10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52"/>
          <p:cNvSpPr txBox="1"/>
          <p:nvPr/>
        </p:nvSpPr>
        <p:spPr>
          <a:xfrm>
            <a:off x="70750" y="70775"/>
            <a:ext cx="4636200" cy="6488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2200" dirty="0">
                <a:solidFill>
                  <a:schemeClr val="dk1"/>
                </a:solidFill>
              </a:rPr>
              <a:t>Ongoing Research</a:t>
            </a:r>
            <a:r>
              <a:rPr lang="en" sz="2200" b="0" i="0" u="none" strike="noStrike" cap="none" dirty="0">
                <a:solidFill>
                  <a:schemeClr val="dk1"/>
                </a:solidFill>
                <a:latin typeface="Arial"/>
                <a:ea typeface="Arial"/>
                <a:cs typeface="Arial"/>
                <a:sym typeface="Arial"/>
              </a:rPr>
              <a:t>:</a:t>
            </a:r>
          </a:p>
        </p:txBody>
      </p:sp>
      <p:sp>
        <p:nvSpPr>
          <p:cNvPr id="4" name="Shape 153"/>
          <p:cNvSpPr txBox="1"/>
          <p:nvPr/>
        </p:nvSpPr>
        <p:spPr>
          <a:xfrm>
            <a:off x="555150" y="637024"/>
            <a:ext cx="8033700" cy="3685593"/>
          </a:xfrm>
          <a:prstGeom prst="rect">
            <a:avLst/>
          </a:prstGeom>
          <a:noFill/>
          <a:ln>
            <a:noFill/>
          </a:ln>
        </p:spPr>
        <p:txBody>
          <a:bodyPr lIns="91425" tIns="91425" rIns="91425" bIns="91425" anchor="t" anchorCtr="0">
            <a:noAutofit/>
          </a:bodyPr>
          <a:lstStyle/>
          <a:p>
            <a:pPr marL="342900" lvl="0" indent="-342900">
              <a:buClr>
                <a:srgbClr val="000000"/>
              </a:buClr>
              <a:buSzPct val="100000"/>
              <a:buFont typeface="Arial"/>
              <a:buChar char="•"/>
            </a:pPr>
            <a:endParaRPr lang="en" sz="2000" dirty="0"/>
          </a:p>
          <a:p>
            <a:pPr marL="342900" lvl="0" indent="-342900">
              <a:buClr>
                <a:srgbClr val="000000"/>
              </a:buClr>
              <a:buSzPct val="100000"/>
              <a:buFont typeface="Arial"/>
              <a:buChar char="•"/>
            </a:pPr>
            <a:r>
              <a:rPr lang="en-US" sz="2000" dirty="0"/>
              <a:t>I</a:t>
            </a:r>
            <a:r>
              <a:rPr lang="en" sz="2000" dirty="0"/>
              <a:t>dentify tensions that are specific to mathematics teachers</a:t>
            </a:r>
          </a:p>
          <a:p>
            <a:pPr lvl="0">
              <a:buClr>
                <a:srgbClr val="000000"/>
              </a:buClr>
              <a:buSzPct val="100000"/>
            </a:pPr>
            <a:endParaRPr lang="en" sz="2000" dirty="0"/>
          </a:p>
          <a:p>
            <a:pPr marL="342900" indent="-342900">
              <a:buClr>
                <a:srgbClr val="000000"/>
              </a:buClr>
              <a:buSzPct val="100000"/>
              <a:buFont typeface="Arial"/>
              <a:buChar char="•"/>
            </a:pPr>
            <a:r>
              <a:rPr lang="en" sz="2000" dirty="0">
                <a:solidFill>
                  <a:srgbClr val="222222"/>
                </a:solidFill>
                <a:highlight>
                  <a:srgbClr val="FFFFFF"/>
                </a:highlight>
              </a:rPr>
              <a:t>Further categorizing the tensions according to whether they are personal or pedagogical tensions, or possibly conflicts from external, systemic influences</a:t>
            </a:r>
          </a:p>
          <a:p>
            <a:pPr marL="342900" indent="-342900">
              <a:buClr>
                <a:srgbClr val="000000"/>
              </a:buClr>
              <a:buSzPct val="100000"/>
              <a:buFont typeface="Arial"/>
              <a:buChar char="•"/>
            </a:pPr>
            <a:endParaRPr lang="en" sz="2000" dirty="0">
              <a:solidFill>
                <a:srgbClr val="222222"/>
              </a:solidFill>
              <a:highlight>
                <a:srgbClr val="FFFFFF"/>
              </a:highlight>
            </a:endParaRPr>
          </a:p>
          <a:p>
            <a:pPr marL="342900" lvl="0" indent="-342900">
              <a:buClr>
                <a:srgbClr val="000000"/>
              </a:buClr>
              <a:buSzPct val="100000"/>
              <a:buFont typeface="Arial"/>
              <a:buChar char="•"/>
            </a:pPr>
            <a:r>
              <a:rPr lang="en-US" sz="2000" dirty="0"/>
              <a:t>I</a:t>
            </a:r>
            <a:r>
              <a:rPr lang="en" sz="2000" dirty="0"/>
              <a:t>dentify which tensions drive teachers to seek professional growth opportunities</a:t>
            </a:r>
          </a:p>
          <a:p>
            <a:pPr marL="342900" indent="-342900">
              <a:buClr>
                <a:srgbClr val="000000"/>
              </a:buClr>
              <a:buSzPct val="100000"/>
              <a:buFont typeface="Arial"/>
              <a:buChar char="•"/>
            </a:pPr>
            <a:endParaRPr lang="en" sz="2000" dirty="0">
              <a:solidFill>
                <a:srgbClr val="222222"/>
              </a:solidFill>
              <a:highlight>
                <a:srgbClr val="FFFFFF"/>
              </a:highlight>
            </a:endParaRPr>
          </a:p>
          <a:p>
            <a:pPr marL="342900" lvl="0" indent="-342900">
              <a:buClr>
                <a:srgbClr val="000000"/>
              </a:buClr>
              <a:buSzPct val="100000"/>
              <a:buFont typeface="Arial"/>
              <a:buChar char="•"/>
            </a:pPr>
            <a:endParaRPr lang="en" sz="2000" dirty="0"/>
          </a:p>
          <a:p>
            <a:pPr marL="0" marR="0" lvl="0" indent="0" algn="l" rtl="0">
              <a:lnSpc>
                <a:spcPct val="100000"/>
              </a:lnSpc>
              <a:spcBef>
                <a:spcPts val="0"/>
              </a:spcBef>
              <a:spcAft>
                <a:spcPts val="0"/>
              </a:spcAft>
              <a:buClr>
                <a:srgbClr val="000000"/>
              </a:buClr>
              <a:buFont typeface="Arial"/>
              <a:buNone/>
            </a:pPr>
            <a:endParaRPr sz="2000" b="0" i="0" u="none" strike="noStrike" cap="none" dirty="0">
              <a:solidFill>
                <a:srgbClr val="222222"/>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2000" b="0" i="0" u="none" strike="noStrike" cap="none" dirty="0">
              <a:solidFill>
                <a:srgbClr val="222222"/>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222222"/>
              </a:solidFill>
              <a:highlight>
                <a:srgbClr val="FFFFFF"/>
              </a:highlight>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Font typeface="Arial"/>
              <a:buNone/>
            </a:pPr>
            <a:endParaRPr sz="1400" b="0" i="0" u="none" strike="noStrike" cap="none" dirty="0">
              <a:solidFill>
                <a:srgbClr val="222222"/>
              </a:solidFill>
              <a:highlight>
                <a:srgbClr val="FFFFFF"/>
              </a:highlight>
              <a:latin typeface="Times New Roman"/>
              <a:ea typeface="Times New Roman"/>
              <a:cs typeface="Times New Roman"/>
              <a:sym typeface="Times New Roman"/>
            </a:endParaRPr>
          </a:p>
        </p:txBody>
      </p:sp>
    </p:spTree>
    <p:extLst>
      <p:ext uri="{BB962C8B-B14F-4D97-AF65-F5344CB8AC3E}">
        <p14:creationId xmlns:p14="http://schemas.microsoft.com/office/powerpoint/2010/main" val="960933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 name="36 Drops of Water on a penn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57998" y="395343"/>
            <a:ext cx="6973752" cy="3923119"/>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70644" y="397563"/>
            <a:ext cx="1714992" cy="1714992"/>
          </a:xfrm>
          <a:prstGeom prst="rect">
            <a:avLst/>
          </a:prstGeom>
        </p:spPr>
      </p:pic>
      <p:sp>
        <p:nvSpPr>
          <p:cNvPr id="3" name="TextBox 2"/>
          <p:cNvSpPr txBox="1"/>
          <p:nvPr/>
        </p:nvSpPr>
        <p:spPr>
          <a:xfrm>
            <a:off x="670644" y="2112555"/>
            <a:ext cx="2108887" cy="307777"/>
          </a:xfrm>
          <a:prstGeom prst="rect">
            <a:avLst/>
          </a:prstGeom>
          <a:noFill/>
        </p:spPr>
        <p:txBody>
          <a:bodyPr wrap="square" rtlCol="0">
            <a:spAutoFit/>
          </a:bodyPr>
          <a:lstStyle/>
          <a:p>
            <a:r>
              <a:rPr lang="en-US" dirty="0"/>
              <a:t>Dr. Nathalie Sinclair</a:t>
            </a:r>
          </a:p>
        </p:txBody>
      </p:sp>
      <p:pic>
        <p:nvPicPr>
          <p:cNvPr id="5" name="Picture 4"/>
          <p:cNvPicPr>
            <a:picLocks noChangeAspect="1"/>
          </p:cNvPicPr>
          <p:nvPr/>
        </p:nvPicPr>
        <p:blipFill>
          <a:blip r:embed="rId4"/>
          <a:stretch>
            <a:fillRect/>
          </a:stretch>
        </p:blipFill>
        <p:spPr>
          <a:xfrm>
            <a:off x="3533145" y="1102709"/>
            <a:ext cx="1814143" cy="2265422"/>
          </a:xfrm>
          <a:prstGeom prst="rect">
            <a:avLst/>
          </a:prstGeom>
        </p:spPr>
      </p:pic>
      <p:pic>
        <p:nvPicPr>
          <p:cNvPr id="6" name="Picture 5"/>
          <p:cNvPicPr>
            <a:picLocks noChangeAspect="1"/>
          </p:cNvPicPr>
          <p:nvPr/>
        </p:nvPicPr>
        <p:blipFill>
          <a:blip r:embed="rId5"/>
          <a:stretch>
            <a:fillRect/>
          </a:stretch>
        </p:blipFill>
        <p:spPr>
          <a:xfrm>
            <a:off x="6472641" y="2056378"/>
            <a:ext cx="1697325" cy="2119545"/>
          </a:xfrm>
          <a:prstGeom prst="rect">
            <a:avLst/>
          </a:prstGeom>
        </p:spPr>
      </p:pic>
      <p:sp>
        <p:nvSpPr>
          <p:cNvPr id="8" name="TextBox 7"/>
          <p:cNvSpPr txBox="1"/>
          <p:nvPr/>
        </p:nvSpPr>
        <p:spPr>
          <a:xfrm>
            <a:off x="3735860" y="3368131"/>
            <a:ext cx="2534066" cy="307777"/>
          </a:xfrm>
          <a:prstGeom prst="rect">
            <a:avLst/>
          </a:prstGeom>
          <a:noFill/>
        </p:spPr>
        <p:txBody>
          <a:bodyPr wrap="square" rtlCol="0">
            <a:spAutoFit/>
          </a:bodyPr>
          <a:lstStyle/>
          <a:p>
            <a:r>
              <a:rPr lang="en-US" dirty="0"/>
              <a:t>Dr. David </a:t>
            </a:r>
            <a:r>
              <a:rPr lang="en-US" dirty="0" err="1"/>
              <a:t>Pimm</a:t>
            </a:r>
            <a:endParaRPr lang="en-US" dirty="0"/>
          </a:p>
        </p:txBody>
      </p:sp>
      <p:sp>
        <p:nvSpPr>
          <p:cNvPr id="9" name="TextBox 8"/>
          <p:cNvSpPr txBox="1"/>
          <p:nvPr/>
        </p:nvSpPr>
        <p:spPr>
          <a:xfrm>
            <a:off x="6734433" y="4175923"/>
            <a:ext cx="2681416" cy="307777"/>
          </a:xfrm>
          <a:prstGeom prst="rect">
            <a:avLst/>
          </a:prstGeom>
          <a:noFill/>
        </p:spPr>
        <p:txBody>
          <a:bodyPr wrap="square" rtlCol="0">
            <a:spAutoFit/>
          </a:bodyPr>
          <a:lstStyle/>
          <a:p>
            <a:r>
              <a:rPr lang="en-US" dirty="0"/>
              <a:t>Dr. Rina </a:t>
            </a:r>
            <a:r>
              <a:rPr lang="en-US" dirty="0" err="1"/>
              <a:t>Zazkis</a:t>
            </a:r>
            <a:endParaRPr lang="en-US" dirty="0"/>
          </a:p>
        </p:txBody>
      </p:sp>
    </p:spTree>
    <p:extLst>
      <p:ext uri="{BB962C8B-B14F-4D97-AF65-F5344CB8AC3E}">
        <p14:creationId xmlns:p14="http://schemas.microsoft.com/office/powerpoint/2010/main" val="1684547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5.googleusercontent.com/H3CfSjgYslv5PYSzUdOOHgmjbZimVQYhZrC66cYXcP8Da9_XuzGHCn0D6inPITOwLyZySI1fLmXHTJU1pRRZxPku1jaNCXaBP21C-vhNz2CIIPfiD0LrCZaOTVDYLWfDAND_eCOrKP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176" y="1186087"/>
            <a:ext cx="7117488" cy="2135249"/>
          </a:xfrm>
          <a:prstGeom prst="rect">
            <a:avLst/>
          </a:prstGeom>
          <a:noFill/>
          <a:extLst>
            <a:ext uri="{909E8E84-426E-40DD-AFC4-6F175D3DCCD1}">
              <a14:hiddenFill xmlns:a14="http://schemas.microsoft.com/office/drawing/2010/main">
                <a:solidFill>
                  <a:srgbClr val="FFFFFF"/>
                </a:solidFill>
              </a14:hiddenFill>
            </a:ext>
          </a:extLst>
        </p:spPr>
      </p:pic>
      <p:sp>
        <p:nvSpPr>
          <p:cNvPr id="3" name="Shape 64"/>
          <p:cNvSpPr txBox="1"/>
          <p:nvPr/>
        </p:nvSpPr>
        <p:spPr>
          <a:xfrm>
            <a:off x="159700" y="178450"/>
            <a:ext cx="6583800" cy="7019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 sz="2200" b="0" i="0" u="none" strike="noStrike" cap="none" dirty="0">
                <a:solidFill>
                  <a:srgbClr val="000000"/>
                </a:solidFill>
                <a:latin typeface="Arial"/>
                <a:ea typeface="Arial"/>
                <a:cs typeface="Arial"/>
                <a:sym typeface="Arial"/>
              </a:rPr>
              <a:t>Tension</a:t>
            </a:r>
          </a:p>
        </p:txBody>
      </p:sp>
    </p:spTree>
    <p:extLst>
      <p:ext uri="{BB962C8B-B14F-4D97-AF65-F5344CB8AC3E}">
        <p14:creationId xmlns:p14="http://schemas.microsoft.com/office/powerpoint/2010/main" val="2879912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311700" y="3601575"/>
            <a:ext cx="8520599" cy="841800"/>
          </a:xfrm>
          <a:prstGeom prst="rect">
            <a:avLst/>
          </a:prstGeom>
          <a:noFill/>
          <a:ln>
            <a:noFill/>
          </a:ln>
        </p:spPr>
        <p:txBody>
          <a:bodyPr lIns="91425" tIns="91425" rIns="91425" bIns="91425" anchor="ctr" anchorCtr="0">
            <a:noAutofit/>
          </a:bodyPr>
          <a:lstStyle/>
          <a:p>
            <a:pPr marL="0" marR="0" lvl="0" indent="0" algn="ctr" rtl="0">
              <a:lnSpc>
                <a:spcPct val="115000"/>
              </a:lnSpc>
              <a:spcBef>
                <a:spcPts val="0"/>
              </a:spcBef>
              <a:spcAft>
                <a:spcPts val="0"/>
              </a:spcAft>
              <a:buClr>
                <a:schemeClr val="dk1"/>
              </a:buClr>
              <a:buSzPct val="25000"/>
              <a:buFont typeface="Arial"/>
              <a:buNone/>
            </a:pPr>
            <a:r>
              <a:rPr lang="en" sz="2200" b="0" i="0" u="none" strike="noStrike" cap="none">
                <a:solidFill>
                  <a:schemeClr val="dk1"/>
                </a:solidFill>
                <a:latin typeface="Arial"/>
                <a:ea typeface="Arial"/>
                <a:cs typeface="Arial"/>
                <a:sym typeface="Arial"/>
              </a:rPr>
              <a:t>~striving to attain competing, worthwhile aims~ </a:t>
            </a:r>
          </a:p>
          <a:p>
            <a:pPr marL="0" marR="0" lvl="0" indent="0" algn="ctr" rtl="0">
              <a:lnSpc>
                <a:spcPct val="115000"/>
              </a:lnSpc>
              <a:spcBef>
                <a:spcPts val="0"/>
              </a:spcBef>
              <a:spcAft>
                <a:spcPts val="0"/>
              </a:spcAft>
              <a:buClr>
                <a:schemeClr val="dk1"/>
              </a:buClr>
              <a:buSzPct val="25000"/>
              <a:buFont typeface="Arial"/>
              <a:buNone/>
            </a:pPr>
            <a:r>
              <a:rPr lang="en" sz="2200" b="0" i="0" u="none" strike="noStrike" cap="none">
                <a:solidFill>
                  <a:schemeClr val="dk1"/>
                </a:solidFill>
                <a:latin typeface="Arial"/>
                <a:ea typeface="Arial"/>
                <a:cs typeface="Arial"/>
                <a:sym typeface="Arial"/>
              </a:rPr>
              <a:t>(Ball, 1993)  </a:t>
            </a:r>
          </a:p>
        </p:txBody>
      </p:sp>
      <p:sp>
        <p:nvSpPr>
          <p:cNvPr id="70" name="Shape 70"/>
          <p:cNvSpPr txBox="1"/>
          <p:nvPr/>
        </p:nvSpPr>
        <p:spPr>
          <a:xfrm>
            <a:off x="146550" y="186925"/>
            <a:ext cx="7824600" cy="495298"/>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1"/>
              </a:buClr>
              <a:buSzPct val="25000"/>
              <a:buFont typeface="Arial"/>
              <a:buNone/>
            </a:pPr>
            <a:r>
              <a:rPr lang="en" sz="2200" b="0" i="0" u="none" strike="noStrike" cap="none">
                <a:solidFill>
                  <a:schemeClr val="dk1"/>
                </a:solidFill>
                <a:latin typeface="Arial"/>
                <a:ea typeface="Arial"/>
                <a:cs typeface="Arial"/>
                <a:sym typeface="Arial"/>
              </a:rPr>
              <a:t>Tension is described variously in research as:</a:t>
            </a:r>
          </a:p>
        </p:txBody>
      </p:sp>
      <p:sp>
        <p:nvSpPr>
          <p:cNvPr id="71" name="Shape 71"/>
          <p:cNvSpPr txBox="1"/>
          <p:nvPr/>
        </p:nvSpPr>
        <p:spPr>
          <a:xfrm>
            <a:off x="397650" y="1215525"/>
            <a:ext cx="8348700" cy="900299"/>
          </a:xfrm>
          <a:prstGeom prst="rect">
            <a:avLst/>
          </a:prstGeom>
          <a:noFill/>
          <a:ln>
            <a:noFill/>
          </a:ln>
        </p:spPr>
        <p:txBody>
          <a:bodyPr lIns="91425" tIns="91425" rIns="91425" bIns="91425" anchor="t" anchorCtr="0">
            <a:noAutofit/>
          </a:bodyPr>
          <a:lstStyle/>
          <a:p>
            <a:pPr marL="0" marR="0" lvl="0" indent="0" algn="ctr" rtl="0">
              <a:lnSpc>
                <a:spcPct val="115000"/>
              </a:lnSpc>
              <a:spcBef>
                <a:spcPts val="0"/>
              </a:spcBef>
              <a:spcAft>
                <a:spcPts val="0"/>
              </a:spcAft>
              <a:buClr>
                <a:schemeClr val="dk1"/>
              </a:buClr>
              <a:buSzPct val="25000"/>
              <a:buFont typeface="Arial"/>
              <a:buNone/>
            </a:pPr>
            <a:r>
              <a:rPr lang="en" sz="2200" b="0" i="0" u="none" strike="noStrike" cap="none" dirty="0">
                <a:solidFill>
                  <a:schemeClr val="dk1"/>
                </a:solidFill>
                <a:latin typeface="Arial"/>
                <a:ea typeface="Arial"/>
                <a:cs typeface="Arial"/>
                <a:sym typeface="Arial"/>
              </a:rPr>
              <a:t>~deliberating about alternatives rather than making choices~ </a:t>
            </a:r>
          </a:p>
          <a:p>
            <a:pPr marL="0" marR="0" lvl="0" indent="0" algn="ctr" rtl="0">
              <a:lnSpc>
                <a:spcPct val="115000"/>
              </a:lnSpc>
              <a:spcBef>
                <a:spcPts val="0"/>
              </a:spcBef>
              <a:spcAft>
                <a:spcPts val="0"/>
              </a:spcAft>
              <a:buClr>
                <a:schemeClr val="dk1"/>
              </a:buClr>
              <a:buSzPct val="25000"/>
              <a:buFont typeface="Arial"/>
              <a:buNone/>
            </a:pPr>
            <a:r>
              <a:rPr lang="en" sz="2200" b="0" i="0" u="none" strike="noStrike" cap="none" dirty="0">
                <a:solidFill>
                  <a:schemeClr val="dk1"/>
                </a:solidFill>
                <a:latin typeface="Arial"/>
                <a:ea typeface="Arial"/>
                <a:cs typeface="Arial"/>
                <a:sym typeface="Arial"/>
              </a:rPr>
              <a:t>(Nicol, 1997)</a:t>
            </a:r>
          </a:p>
        </p:txBody>
      </p:sp>
      <p:sp>
        <p:nvSpPr>
          <p:cNvPr id="72" name="Shape 72"/>
          <p:cNvSpPr txBox="1"/>
          <p:nvPr/>
        </p:nvSpPr>
        <p:spPr>
          <a:xfrm>
            <a:off x="562800" y="2408550"/>
            <a:ext cx="8018400" cy="900299"/>
          </a:xfrm>
          <a:prstGeom prst="rect">
            <a:avLst/>
          </a:prstGeom>
          <a:noFill/>
          <a:ln>
            <a:noFill/>
          </a:ln>
        </p:spPr>
        <p:txBody>
          <a:bodyPr lIns="91425" tIns="91425" rIns="91425" bIns="91425" anchor="t" anchorCtr="0">
            <a:noAutofit/>
          </a:bodyPr>
          <a:lstStyle/>
          <a:p>
            <a:pPr marL="0" marR="0" lvl="0" indent="0" algn="ctr" rtl="0">
              <a:lnSpc>
                <a:spcPct val="115000"/>
              </a:lnSpc>
              <a:spcBef>
                <a:spcPts val="0"/>
              </a:spcBef>
              <a:spcAft>
                <a:spcPts val="0"/>
              </a:spcAft>
              <a:buClr>
                <a:schemeClr val="dk1"/>
              </a:buClr>
              <a:buSzPct val="25000"/>
              <a:buFont typeface="Arial"/>
              <a:buNone/>
            </a:pPr>
            <a:r>
              <a:rPr lang="en" sz="2200" b="0" i="0" u="none" strike="noStrike" cap="none">
                <a:solidFill>
                  <a:schemeClr val="dk1"/>
                </a:solidFill>
                <a:latin typeface="Arial"/>
                <a:ea typeface="Arial"/>
                <a:cs typeface="Arial"/>
                <a:sym typeface="Arial"/>
              </a:rPr>
              <a:t>~a situation in which a perfect solution is not available~</a:t>
            </a:r>
          </a:p>
          <a:p>
            <a:pPr marL="0" marR="0" lvl="0" indent="0" algn="ctr" rtl="0">
              <a:lnSpc>
                <a:spcPct val="115000"/>
              </a:lnSpc>
              <a:spcBef>
                <a:spcPts val="0"/>
              </a:spcBef>
              <a:spcAft>
                <a:spcPts val="0"/>
              </a:spcAft>
              <a:buClr>
                <a:schemeClr val="dk1"/>
              </a:buClr>
              <a:buSzPct val="25000"/>
              <a:buFont typeface="Arial"/>
              <a:buNone/>
            </a:pPr>
            <a:r>
              <a:rPr lang="en" sz="2200" b="0" i="0" u="none" strike="noStrike" cap="none">
                <a:solidFill>
                  <a:schemeClr val="dk1"/>
                </a:solidFill>
                <a:latin typeface="Arial"/>
                <a:ea typeface="Arial"/>
                <a:cs typeface="Arial"/>
                <a:sym typeface="Arial"/>
              </a:rPr>
              <a:t>(Katz &amp; Rath, 1992)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2000"/>
                                        <p:tgtEl>
                                          <p:spTgt spid="71"/>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fade">
                                      <p:cBhvr>
                                        <p:cTn id="11" dur="2000"/>
                                        <p:tgtEl>
                                          <p:spTgt spid="72"/>
                                        </p:tgtEl>
                                      </p:cBhvr>
                                    </p:animEffect>
                                  </p:childTnLst>
                                </p:cTn>
                              </p:par>
                            </p:childTnLst>
                          </p:cTn>
                        </p:par>
                        <p:par>
                          <p:cTn id="12" fill="hold">
                            <p:stCondLst>
                              <p:cond delay="5000"/>
                            </p:stCondLst>
                            <p:childTnLst>
                              <p:par>
                                <p:cTn id="13" presetID="10" presetClass="entr" presetSubtype="0" fill="hold" nodeType="after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2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770"/>
          <a:stretch/>
        </p:blipFill>
        <p:spPr>
          <a:xfrm>
            <a:off x="6455870" y="88763"/>
            <a:ext cx="2569620" cy="3859016"/>
          </a:xfrm>
          <a:prstGeom prst="rect">
            <a:avLst/>
          </a:prstGeom>
        </p:spPr>
      </p:pic>
      <p:pic>
        <p:nvPicPr>
          <p:cNvPr id="5" name="Picture 4"/>
          <p:cNvPicPr>
            <a:picLocks noChangeAspect="1"/>
          </p:cNvPicPr>
          <p:nvPr/>
        </p:nvPicPr>
        <p:blipFill>
          <a:blip r:embed="rId4"/>
          <a:stretch>
            <a:fillRect/>
          </a:stretch>
        </p:blipFill>
        <p:spPr>
          <a:xfrm>
            <a:off x="66685" y="1109299"/>
            <a:ext cx="2951836" cy="3955558"/>
          </a:xfrm>
          <a:prstGeom prst="rect">
            <a:avLst/>
          </a:prstGeom>
        </p:spPr>
      </p:pic>
      <p:pic>
        <p:nvPicPr>
          <p:cNvPr id="4" name="Picture 3"/>
          <p:cNvPicPr>
            <a:picLocks noChangeAspect="1"/>
          </p:cNvPicPr>
          <p:nvPr/>
        </p:nvPicPr>
        <p:blipFill rotWithShape="1">
          <a:blip r:embed="rId5"/>
          <a:srcRect t="24419"/>
          <a:stretch/>
        </p:blipFill>
        <p:spPr>
          <a:xfrm>
            <a:off x="2145246" y="95354"/>
            <a:ext cx="3336390" cy="3379164"/>
          </a:xfrm>
          <a:prstGeom prst="rect">
            <a:avLst/>
          </a:prstGeom>
        </p:spPr>
      </p:pic>
      <p:pic>
        <p:nvPicPr>
          <p:cNvPr id="6" name="Picture 5"/>
          <p:cNvPicPr>
            <a:picLocks noChangeAspect="1"/>
          </p:cNvPicPr>
          <p:nvPr/>
        </p:nvPicPr>
        <p:blipFill>
          <a:blip r:embed="rId6"/>
          <a:stretch>
            <a:fillRect/>
          </a:stretch>
        </p:blipFill>
        <p:spPr>
          <a:xfrm>
            <a:off x="4200535" y="1353704"/>
            <a:ext cx="2718426" cy="3642781"/>
          </a:xfrm>
          <a:prstGeom prst="rect">
            <a:avLst/>
          </a:prstGeom>
        </p:spPr>
      </p:pic>
    </p:spTree>
    <p:extLst>
      <p:ext uri="{BB962C8B-B14F-4D97-AF65-F5344CB8AC3E}">
        <p14:creationId xmlns:p14="http://schemas.microsoft.com/office/powerpoint/2010/main" val="268653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p:stCondLst>
                              <p:cond delay="5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par>
                          <p:cTn id="16" fill="hold">
                            <p:stCondLst>
                              <p:cond delay="7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txBox="1"/>
          <p:nvPr/>
        </p:nvSpPr>
        <p:spPr>
          <a:xfrm>
            <a:off x="200300" y="193900"/>
            <a:ext cx="6696599" cy="5852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 sz="2200" b="0" i="0" u="none" strike="noStrike" cap="none">
                <a:solidFill>
                  <a:srgbClr val="000000"/>
                </a:solidFill>
                <a:latin typeface="Arial"/>
                <a:ea typeface="Arial"/>
                <a:cs typeface="Arial"/>
                <a:sym typeface="Arial"/>
              </a:rPr>
              <a:t>Tensions:</a:t>
            </a:r>
          </a:p>
        </p:txBody>
      </p:sp>
      <p:sp>
        <p:nvSpPr>
          <p:cNvPr id="78" name="Shape 78"/>
          <p:cNvSpPr txBox="1"/>
          <p:nvPr/>
        </p:nvSpPr>
        <p:spPr>
          <a:xfrm>
            <a:off x="828625" y="1125037"/>
            <a:ext cx="6696599" cy="585299"/>
          </a:xfrm>
          <a:prstGeom prst="rect">
            <a:avLst/>
          </a:prstGeom>
          <a:noFill/>
          <a:ln>
            <a:noFill/>
          </a:ln>
        </p:spPr>
        <p:txBody>
          <a:bodyPr lIns="91425" tIns="91425" rIns="91425" bIns="91425" anchor="t" anchorCtr="0">
            <a:noAutofit/>
          </a:bodyPr>
          <a:lstStyle/>
          <a:p>
            <a:pPr marL="457200" marR="0" lvl="0" indent="-368300" algn="l" rtl="0">
              <a:lnSpc>
                <a:spcPct val="100000"/>
              </a:lnSpc>
              <a:spcBef>
                <a:spcPts val="0"/>
              </a:spcBef>
              <a:spcAft>
                <a:spcPts val="0"/>
              </a:spcAft>
              <a:buClr>
                <a:srgbClr val="000000"/>
              </a:buClr>
              <a:buSzPct val="100000"/>
              <a:buFont typeface="Arial"/>
              <a:buChar char="●"/>
            </a:pPr>
            <a:r>
              <a:rPr lang="en" sz="2200" b="0" i="0" u="none" strike="noStrike" cap="none">
                <a:solidFill>
                  <a:srgbClr val="000000"/>
                </a:solidFill>
                <a:latin typeface="Arial"/>
                <a:ea typeface="Arial"/>
                <a:cs typeface="Arial"/>
                <a:sym typeface="Arial"/>
              </a:rPr>
              <a:t>are endemic to the teaching profession</a:t>
            </a:r>
          </a:p>
        </p:txBody>
      </p:sp>
      <p:sp>
        <p:nvSpPr>
          <p:cNvPr id="79" name="Shape 79"/>
          <p:cNvSpPr txBox="1"/>
          <p:nvPr/>
        </p:nvSpPr>
        <p:spPr>
          <a:xfrm>
            <a:off x="783175" y="1949875"/>
            <a:ext cx="6787500" cy="1102198"/>
          </a:xfrm>
          <a:prstGeom prst="rect">
            <a:avLst/>
          </a:prstGeom>
          <a:noFill/>
          <a:ln>
            <a:noFill/>
          </a:ln>
        </p:spPr>
        <p:txBody>
          <a:bodyPr lIns="91425" tIns="91425" rIns="91425" bIns="91425" anchor="t" anchorCtr="0">
            <a:noAutofit/>
          </a:bodyPr>
          <a:lstStyle/>
          <a:p>
            <a:pPr marL="457200" marR="0" lvl="0" indent="-368300" algn="l" rtl="0">
              <a:lnSpc>
                <a:spcPct val="100000"/>
              </a:lnSpc>
              <a:spcBef>
                <a:spcPts val="0"/>
              </a:spcBef>
              <a:spcAft>
                <a:spcPts val="0"/>
              </a:spcAft>
              <a:buClr>
                <a:srgbClr val="000000"/>
              </a:buClr>
              <a:buSzPct val="100000"/>
              <a:buFont typeface="Arial"/>
              <a:buChar char="●"/>
            </a:pPr>
            <a:r>
              <a:rPr lang="en" sz="2200" b="0" i="0" u="none" strike="noStrike" cap="none">
                <a:solidFill>
                  <a:srgbClr val="000000"/>
                </a:solidFill>
                <a:latin typeface="Arial"/>
                <a:ea typeface="Arial"/>
                <a:cs typeface="Arial"/>
                <a:sym typeface="Arial"/>
              </a:rPr>
              <a:t>encompass the inner turmoil teachers experience when faced with contradictory alternatives for which there are no clear answers</a:t>
            </a:r>
          </a:p>
        </p:txBody>
      </p:sp>
      <p:sp>
        <p:nvSpPr>
          <p:cNvPr id="80" name="Shape 80"/>
          <p:cNvSpPr txBox="1"/>
          <p:nvPr/>
        </p:nvSpPr>
        <p:spPr>
          <a:xfrm>
            <a:off x="828625" y="3404150"/>
            <a:ext cx="6696599" cy="917700"/>
          </a:xfrm>
          <a:prstGeom prst="rect">
            <a:avLst/>
          </a:prstGeom>
          <a:noFill/>
          <a:ln>
            <a:noFill/>
          </a:ln>
        </p:spPr>
        <p:txBody>
          <a:bodyPr lIns="91425" tIns="91425" rIns="91425" bIns="91425" anchor="t" anchorCtr="0">
            <a:noAutofit/>
          </a:bodyPr>
          <a:lstStyle/>
          <a:p>
            <a:pPr marL="457200" marR="0" lvl="0" indent="-368300" algn="l" rtl="0">
              <a:lnSpc>
                <a:spcPct val="100000"/>
              </a:lnSpc>
              <a:spcBef>
                <a:spcPts val="0"/>
              </a:spcBef>
              <a:spcAft>
                <a:spcPts val="0"/>
              </a:spcAft>
              <a:buClr>
                <a:srgbClr val="000000"/>
              </a:buClr>
              <a:buSzPct val="100000"/>
              <a:buFont typeface="Arial"/>
              <a:buChar char="●"/>
            </a:pPr>
            <a:r>
              <a:rPr lang="en" sz="2200" b="0" i="0" u="none" strike="noStrike" cap="none">
                <a:solidFill>
                  <a:srgbClr val="000000"/>
                </a:solidFill>
                <a:latin typeface="Arial"/>
                <a:ea typeface="Arial"/>
                <a:cs typeface="Arial"/>
                <a:sym typeface="Arial"/>
              </a:rPr>
              <a:t>are not problems to be solved </a:t>
            </a:r>
            <a:r>
              <a:rPr lang="en" sz="2200" b="0" i="0" u="none" strike="noStrike" cap="none">
                <a:solidFill>
                  <a:schemeClr val="dk1"/>
                </a:solidFill>
                <a:latin typeface="Arial"/>
                <a:ea typeface="Arial"/>
                <a:cs typeface="Arial"/>
                <a:sym typeface="Arial"/>
              </a:rPr>
              <a:t>- they result in good-enough compromises, not neat solutions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2000"/>
                                        <p:tgtEl>
                                          <p:spTgt spid="78"/>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79"/>
                                        </p:tgtEl>
                                        <p:attrNameLst>
                                          <p:attrName>style.visibility</p:attrName>
                                        </p:attrNameLst>
                                      </p:cBhvr>
                                      <p:to>
                                        <p:strVal val="visible"/>
                                      </p:to>
                                    </p:set>
                                    <p:animEffect transition="in" filter="fade">
                                      <p:cBhvr>
                                        <p:cTn id="11" dur="2000"/>
                                        <p:tgtEl>
                                          <p:spTgt spid="79"/>
                                        </p:tgtEl>
                                      </p:cBhvr>
                                    </p:animEffect>
                                  </p:childTnLst>
                                </p:cTn>
                              </p:par>
                            </p:childTnLst>
                          </p:cTn>
                        </p:par>
                        <p:par>
                          <p:cTn id="12" fill="hold">
                            <p:stCondLst>
                              <p:cond delay="5000"/>
                            </p:stCondLst>
                            <p:childTnLst>
                              <p:par>
                                <p:cTn id="13" presetID="10" presetClass="entr" presetSubtype="0" fill="hold" nodeType="afterEffect">
                                  <p:stCondLst>
                                    <p:cond delay="0"/>
                                  </p:stCondLst>
                                  <p:childTnLst>
                                    <p:set>
                                      <p:cBhvr>
                                        <p:cTn id="14" dur="1" fill="hold">
                                          <p:stCondLst>
                                            <p:cond delay="0"/>
                                          </p:stCondLst>
                                        </p:cTn>
                                        <p:tgtEl>
                                          <p:spTgt spid="80"/>
                                        </p:tgtEl>
                                        <p:attrNameLst>
                                          <p:attrName>style.visibility</p:attrName>
                                        </p:attrNameLst>
                                      </p:cBhvr>
                                      <p:to>
                                        <p:strVal val="visible"/>
                                      </p:to>
                                    </p:set>
                                    <p:animEffect transition="in" filter="fade">
                                      <p:cBhvr>
                                        <p:cTn id="15" dur="2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1486</TotalTime>
  <Words>1573</Words>
  <Application>Microsoft Office PowerPoint</Application>
  <PresentationFormat>On-screen Show (16:9)</PresentationFormat>
  <Paragraphs>221</Paragraphs>
  <Slides>44</Slides>
  <Notes>44</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44</vt:i4>
      </vt:variant>
    </vt:vector>
  </HeadingPairs>
  <TitlesOfParts>
    <vt:vector size="47" baseType="lpstr">
      <vt:lpstr>Arial</vt:lpstr>
      <vt:lpstr>Times New Roman</vt:lpstr>
      <vt:lpstr>simple-light-2</vt:lpstr>
      <vt:lpstr>Tensions in Teaching Mathematics  - Insights into Professional Growth</vt:lpstr>
      <vt:lpstr>PowerPoint Presentation</vt:lpstr>
      <vt:lpstr>PowerPoint Presentation</vt:lpstr>
      <vt:lpstr>PowerPoint Presentation</vt:lpstr>
      <vt:lpstr>PowerPoint Presentation</vt:lpstr>
      <vt:lpstr>PowerPoint Presentation</vt:lpstr>
      <vt:lpstr>~striving to attain competing, worthwhile aims~  (Ball, 1993)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Tensions in Teaching Mathematics</dc:title>
  <cp:lastModifiedBy>Annette Rouleau</cp:lastModifiedBy>
  <cp:revision>38</cp:revision>
  <dcterms:modified xsi:type="dcterms:W3CDTF">2016-10-15T14:36:22Z</dcterms:modified>
</cp:coreProperties>
</file>