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97" r:id="rId2"/>
    <p:sldId id="293" r:id="rId3"/>
    <p:sldId id="257" r:id="rId4"/>
    <p:sldId id="258" r:id="rId5"/>
    <p:sldId id="259" r:id="rId6"/>
    <p:sldId id="260" r:id="rId7"/>
    <p:sldId id="261" r:id="rId8"/>
    <p:sldId id="294" r:id="rId9"/>
    <p:sldId id="267" r:id="rId10"/>
    <p:sldId id="264" r:id="rId11"/>
    <p:sldId id="262" r:id="rId12"/>
    <p:sldId id="268" r:id="rId13"/>
    <p:sldId id="265" r:id="rId14"/>
    <p:sldId id="269" r:id="rId15"/>
    <p:sldId id="266" r:id="rId16"/>
    <p:sldId id="270" r:id="rId17"/>
    <p:sldId id="263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77" r:id="rId27"/>
    <p:sldId id="280" r:id="rId28"/>
    <p:sldId id="286" r:id="rId29"/>
    <p:sldId id="287" r:id="rId30"/>
    <p:sldId id="282" r:id="rId31"/>
    <p:sldId id="288" r:id="rId32"/>
    <p:sldId id="290" r:id="rId33"/>
    <p:sldId id="291" r:id="rId34"/>
    <p:sldId id="292" r:id="rId35"/>
    <p:sldId id="281" r:id="rId36"/>
    <p:sldId id="285" r:id="rId37"/>
    <p:sldId id="284" r:id="rId38"/>
    <p:sldId id="322" r:id="rId39"/>
    <p:sldId id="323" r:id="rId4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tte Rouleau" initials="AR" lastIdx="1" clrIdx="0">
    <p:extLst>
      <p:ext uri="{19B8F6BF-5375-455C-9EA6-DF929625EA0E}">
        <p15:presenceInfo xmlns:p15="http://schemas.microsoft.com/office/powerpoint/2012/main" userId="c9dba5b0081ed5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310" autoAdjust="0"/>
  </p:normalViewPr>
  <p:slideViewPr>
    <p:cSldViewPr snapToGrid="0">
      <p:cViewPr varScale="1">
        <p:scale>
          <a:sx n="70" d="100"/>
          <a:sy n="70" d="100"/>
        </p:scale>
        <p:origin x="7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C2992D57-B132-4A87-9D1A-F82634B77BEB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4A306F6A-5D83-4A35-B439-5CC0AFA82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52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6412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224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89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919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25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179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202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300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683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50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233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317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8845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945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649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506">
              <a:defRPr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41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883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157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079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4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899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012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6026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2909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3972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5477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1325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4356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808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3598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363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333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237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257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983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940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506">
              <a:defRPr/>
            </a:pPr>
            <a:endParaRPr lang="en-CA" dirty="0"/>
          </a:p>
          <a:p>
            <a:pPr defTabSz="966506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06F6A-5D83-4A35-B439-5CC0AFA8200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49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DD545-5A62-42E0-B22D-BE6960355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30AB9-CE7E-4A8B-9C3C-3F4EBAE72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860F9-9D6D-4DD8-893A-94DA6BB5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F1EB6-712F-40B2-BA75-608FED67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5293-9D34-4F09-9011-C1617A49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05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4129-AD4C-4F45-8806-AD4AFE0D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015F2-AB88-411E-BA9D-99B086C45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5B277-0BC7-4A72-BF9B-BDA40614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742EF-D472-4AA7-B686-A9FD48CA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A4EAA-6BFE-46D6-BEF9-509A284B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10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083A8-BF9D-48D3-9BBD-18A5CF0D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FC6AF-ED8D-4375-A6B1-2828E4DAC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9A83-F50A-45BF-8F3A-17F485D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9EA98-7F47-4775-902F-8DB80160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11CAB-D9A8-4B4C-B63A-A4D628CD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037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B98C-5BF5-4D3B-81C6-6DB3EB85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5728F-F426-4BDA-8315-863734D45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07F-3334-4165-81B4-D196F91D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27EF0-A49D-46FF-AA10-953546CE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1B57F-4ADB-4839-8229-BC8BC36A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27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51BB-9E99-48B4-BB09-790BE81CB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92BB6-449E-4C97-B755-69EC67C57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A799D-A11E-4556-929D-AA876697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28790-7F48-4C1B-AF75-24E58522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7B837-3670-4422-95C8-634DEB5B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6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A3F7-DE8D-4E01-AE47-4FB98CE5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319C-DC7A-4D09-BD08-6BC9A2317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DC1BA-F01B-467F-BC06-A297EDE22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F4D0C-1131-4E4A-B9C3-79D6AE5F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ABEC0-1B3E-4108-A3A4-AF8007ED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D1E35-E584-4856-BE70-80218606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62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95E53-1607-4F08-A99A-22E0BF9B0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F419E-F813-49BC-A467-82DDFBF25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29AD5-61D8-4BC6-A7AD-E649636C2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E2642-1B4D-4899-A240-5A6F07DB0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3E86C-ABC9-462C-A2E8-66A4D6BAD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B656E-C678-4F29-9EF3-B810C72E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9FC93B-E94F-4170-ADBE-BD3A998D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AC029-468B-45BA-A824-FFA9A05E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6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F1B3-2F0F-46FE-86A8-F39D2C8D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F7D8F-D534-42A5-A033-EB010426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E02FF-81C4-4D8B-B235-6220340E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145DC-66DE-49C7-88D3-F054C763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02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CCAF0-441C-452A-993D-6A25F37C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DD433-E217-4FFB-A0C2-8EB3AFC5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D1D44-F84B-4320-8288-38387DF0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0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FA37-5770-49E6-8A70-2D67F99E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C179-E2C3-4F4B-A354-A5E08BBFA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105C31-D3DC-4AF1-B9A6-A5CE85A80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AF343-0B9C-49DD-8F24-1568E76E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B957-765B-49FA-AD2F-A3557D8D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12BD0-733A-44D7-86D8-40F5AF1A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12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8A3A-905E-493E-8C2C-07C840CA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56234-733C-46AB-9E27-42F1E8B29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E332F-FC0C-4699-9510-6204B3018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DC3B8-73DB-4EAE-BD5C-D2E70D58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2F474-A7F7-4AA5-A8E6-A55C1855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DE5B3-41A6-41C1-BA83-46B76FC8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12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CF23A-C5E3-439D-8ABA-5618C43F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B6328-FD37-42ED-B072-00E63051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7A0A9-E8A2-4D67-B32D-ACFCE6308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4CBE-8144-4757-AA05-E556DC323CD8}" type="datetimeFigureOut">
              <a:rPr lang="en-CA" smtClean="0"/>
              <a:t>2019-07-09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4040A-A1E6-4222-9494-D6A317A88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5E869-A795-461D-86F5-B8E5FA22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F687-500A-4BC3-820C-331D033CD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9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0" y="3592758"/>
            <a:ext cx="10080749" cy="3265242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 defTabSz="1219170">
              <a:buClr>
                <a:srgbClr val="FFFFFF"/>
              </a:buClr>
            </a:pPr>
            <a:endParaRPr sz="2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0" y="3592758"/>
            <a:ext cx="7625301" cy="3191278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defTabSz="1219170">
              <a:buClr>
                <a:srgbClr val="FFFFFF"/>
              </a:buClr>
              <a:buSzPct val="25000"/>
            </a:pPr>
            <a:r>
              <a:rPr lang="en-AU" sz="3200" b="1" kern="0" dirty="0">
                <a:solidFill>
                  <a:srgbClr val="FFFFFF"/>
                </a:solidFill>
                <a:latin typeface="Arial"/>
                <a:cs typeface="Arial"/>
              </a:rPr>
              <a:t>Inside teacher tensions: Examining their connection to emotions, motives, and goals</a:t>
            </a:r>
          </a:p>
          <a:p>
            <a:pPr algn="ctr" defTabSz="1219170">
              <a:buClr>
                <a:srgbClr val="FFFFFF"/>
              </a:buClr>
              <a:buSzPct val="25000"/>
            </a:pPr>
            <a:endParaRPr lang="en-AU" sz="1200" b="1" kern="0" dirty="0">
              <a:solidFill>
                <a:srgbClr val="FFFFFF"/>
              </a:solidFill>
              <a:latin typeface="Arial"/>
              <a:cs typeface="Arial"/>
              <a:sym typeface="Times New Roman"/>
            </a:endParaRPr>
          </a:p>
          <a:p>
            <a:pPr algn="ctr" defTabSz="1219170">
              <a:buClr>
                <a:srgbClr val="FFFFFF"/>
              </a:buClr>
              <a:buSzPct val="25000"/>
            </a:pPr>
            <a:r>
              <a:rPr lang="en-US" sz="2400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Annette Rouleau</a:t>
            </a:r>
          </a:p>
          <a:p>
            <a:pPr algn="ctr" defTabSz="1219170">
              <a:buClr>
                <a:srgbClr val="FFFFFF"/>
              </a:buClr>
              <a:buSzPct val="25000"/>
            </a:pPr>
            <a:r>
              <a:rPr lang="en-US" sz="2400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PME 43 </a:t>
            </a:r>
          </a:p>
          <a:p>
            <a:pPr algn="ctr" defTabSz="1219170">
              <a:buClr>
                <a:srgbClr val="FFFFFF"/>
              </a:buClr>
              <a:buSzPct val="25000"/>
            </a:pPr>
            <a:r>
              <a:rPr lang="en-US" sz="2400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Pretoria, South Africa</a:t>
            </a:r>
          </a:p>
          <a:p>
            <a:pPr algn="ctr" defTabSz="1219170">
              <a:buClr>
                <a:srgbClr val="FFFFFF"/>
              </a:buClr>
              <a:buSzPct val="25000"/>
            </a:pPr>
            <a:r>
              <a:rPr lang="en-US" sz="2400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7 – 12, 2019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1816" y="768006"/>
            <a:ext cx="5707907" cy="802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22869" y="1"/>
            <a:ext cx="446912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EC8E0-5A07-40BF-BDD3-C86707D6F07E}"/>
              </a:ext>
            </a:extLst>
          </p:cNvPr>
          <p:cNvSpPr txBox="1"/>
          <p:nvPr/>
        </p:nvSpPr>
        <p:spPr>
          <a:xfrm>
            <a:off x="1160584" y="1655183"/>
            <a:ext cx="281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252600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06891" y="2519813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1190B-5E7F-4095-874D-7277BE095F65}"/>
              </a:ext>
            </a:extLst>
          </p:cNvPr>
          <p:cNvSpPr txBox="1"/>
          <p:nvPr/>
        </p:nvSpPr>
        <p:spPr>
          <a:xfrm>
            <a:off x="7565785" y="2519813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Collect evidence of learning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F82C6D-3A57-4980-B8BC-B2774994C9C8}"/>
              </a:ext>
            </a:extLst>
          </p:cNvPr>
          <p:cNvSpPr txBox="1"/>
          <p:nvPr/>
        </p:nvSpPr>
        <p:spPr>
          <a:xfrm>
            <a:off x="1274110" y="2519813"/>
            <a:ext cx="281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Assign, collect, grade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9DDBD3-9514-4070-A035-CC3D8191C703}"/>
              </a:ext>
            </a:extLst>
          </p:cNvPr>
          <p:cNvSpPr txBox="1"/>
          <p:nvPr/>
        </p:nvSpPr>
        <p:spPr>
          <a:xfrm>
            <a:off x="-360377" y="91491"/>
            <a:ext cx="585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Eric: I used to collect homework, but… </a:t>
            </a:r>
          </a:p>
        </p:txBody>
      </p:sp>
    </p:spTree>
    <p:extLst>
      <p:ext uri="{BB962C8B-B14F-4D97-AF65-F5344CB8AC3E}">
        <p14:creationId xmlns:p14="http://schemas.microsoft.com/office/powerpoint/2010/main" val="88492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1" grpId="0"/>
      <p:bldP spid="1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263214-9287-4287-AA2F-24BDCCB41481}"/>
              </a:ext>
            </a:extLst>
          </p:cNvPr>
          <p:cNvSpPr txBox="1"/>
          <p:nvPr/>
        </p:nvSpPr>
        <p:spPr>
          <a:xfrm>
            <a:off x="433465" y="315402"/>
            <a:ext cx="11374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Eric: He’d sit at the back and say “No, you’re wrong” or “I disagree” or “What about this?”. </a:t>
            </a:r>
          </a:p>
          <a:p>
            <a:r>
              <a:rPr lang="en-CA" sz="2400" dirty="0"/>
              <a:t>         And I loved it because there was this back and forth, and like this is good! </a:t>
            </a:r>
          </a:p>
          <a:p>
            <a:r>
              <a:rPr lang="en-CA" sz="2400" dirty="0"/>
              <a:t>         So, I think zeros, forget that.</a:t>
            </a:r>
            <a:br>
              <a:rPr lang="en-CA" sz="2400" dirty="0"/>
            </a:br>
            <a:r>
              <a:rPr lang="en-CA" sz="2400" dirty="0"/>
              <a:t>         And man did he bring something to the [class]. </a:t>
            </a:r>
          </a:p>
          <a:p>
            <a:r>
              <a:rPr lang="en-CA" sz="2400" dirty="0"/>
              <a:t>         I loved it. </a:t>
            </a:r>
          </a:p>
          <a:p>
            <a:r>
              <a:rPr lang="en-CA" sz="2400" dirty="0"/>
              <a:t>         So that really changed my philosophy on taking in homework. </a:t>
            </a:r>
          </a:p>
          <a:p>
            <a:r>
              <a:rPr lang="en-CA" sz="2400" dirty="0"/>
              <a:t>         Because he just sat there, but he was into it. </a:t>
            </a:r>
          </a:p>
          <a:p>
            <a:r>
              <a:rPr lang="en-CA" sz="2400" dirty="0"/>
              <a:t>         I thought this was great! </a:t>
            </a:r>
          </a:p>
          <a:p>
            <a:r>
              <a:rPr lang="en-CA" sz="2400" dirty="0"/>
              <a:t>         A lot of the students, all they do is just hand me homework, I like this better.</a:t>
            </a:r>
          </a:p>
        </p:txBody>
      </p:sp>
    </p:spTree>
    <p:extLst>
      <p:ext uri="{BB962C8B-B14F-4D97-AF65-F5344CB8AC3E}">
        <p14:creationId xmlns:p14="http://schemas.microsoft.com/office/powerpoint/2010/main" val="2165140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197F6E-C529-4D01-ADCF-21B844F5F0F2}"/>
              </a:ext>
            </a:extLst>
          </p:cNvPr>
          <p:cNvSpPr txBox="1"/>
          <p:nvPr/>
        </p:nvSpPr>
        <p:spPr>
          <a:xfrm>
            <a:off x="433465" y="315402"/>
            <a:ext cx="11374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Eric: He’d sit at the back and say “No, you’re wrong” or “I disagree” or “What about this?”. </a:t>
            </a:r>
          </a:p>
          <a:p>
            <a:r>
              <a:rPr lang="en-CA" sz="2400" dirty="0"/>
              <a:t>         And </a:t>
            </a:r>
            <a:r>
              <a:rPr lang="en-CA" sz="2400" dirty="0">
                <a:solidFill>
                  <a:srgbClr val="FF0000"/>
                </a:solidFill>
              </a:rPr>
              <a:t>I loved it </a:t>
            </a:r>
            <a:r>
              <a:rPr lang="en-CA" sz="2400" dirty="0"/>
              <a:t>because there was this back and forth, and like </a:t>
            </a:r>
            <a:r>
              <a:rPr lang="en-CA" sz="2400" dirty="0">
                <a:solidFill>
                  <a:srgbClr val="FF0000"/>
                </a:solidFill>
              </a:rPr>
              <a:t>this is good</a:t>
            </a:r>
            <a:r>
              <a:rPr lang="en-CA" sz="2400" dirty="0"/>
              <a:t>! </a:t>
            </a:r>
          </a:p>
          <a:p>
            <a:r>
              <a:rPr lang="en-CA" sz="2400" dirty="0"/>
              <a:t>         So, I think zeros, forget that.</a:t>
            </a:r>
            <a:br>
              <a:rPr lang="en-CA" sz="2400" dirty="0"/>
            </a:br>
            <a:r>
              <a:rPr lang="en-CA" sz="2400" dirty="0"/>
              <a:t>         And man did he bring something to the [class]. </a:t>
            </a:r>
          </a:p>
          <a:p>
            <a:r>
              <a:rPr lang="en-CA" sz="2400" dirty="0"/>
              <a:t>         </a:t>
            </a:r>
            <a:r>
              <a:rPr lang="en-CA" sz="2400" dirty="0">
                <a:solidFill>
                  <a:srgbClr val="FF0000"/>
                </a:solidFill>
              </a:rPr>
              <a:t>I loved it</a:t>
            </a:r>
            <a:r>
              <a:rPr lang="en-CA" sz="2400" dirty="0"/>
              <a:t>. </a:t>
            </a:r>
          </a:p>
          <a:p>
            <a:r>
              <a:rPr lang="en-CA" sz="2400" dirty="0"/>
              <a:t>         So that really changed my philosophy on taking in homework. </a:t>
            </a:r>
          </a:p>
          <a:p>
            <a:r>
              <a:rPr lang="en-CA" sz="2400" dirty="0"/>
              <a:t>         Because he just sat there, but he was into it. </a:t>
            </a:r>
          </a:p>
          <a:p>
            <a:r>
              <a:rPr lang="en-CA" sz="2400" dirty="0"/>
              <a:t>         I thought </a:t>
            </a:r>
            <a:r>
              <a:rPr lang="en-CA" sz="2400" dirty="0">
                <a:solidFill>
                  <a:srgbClr val="FF0000"/>
                </a:solidFill>
              </a:rPr>
              <a:t>this was great</a:t>
            </a:r>
            <a:r>
              <a:rPr lang="en-CA" sz="2400" dirty="0"/>
              <a:t>! </a:t>
            </a:r>
          </a:p>
          <a:p>
            <a:r>
              <a:rPr lang="en-CA" sz="2400" dirty="0"/>
              <a:t>         A lot of the students, all they do is just hand me homework, I like this better.</a:t>
            </a:r>
          </a:p>
        </p:txBody>
      </p:sp>
    </p:spTree>
    <p:extLst>
      <p:ext uri="{BB962C8B-B14F-4D97-AF65-F5344CB8AC3E}">
        <p14:creationId xmlns:p14="http://schemas.microsoft.com/office/powerpoint/2010/main" val="4268677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730008-915D-4B6F-AC8C-1DD2FC288D76}"/>
              </a:ext>
            </a:extLst>
          </p:cNvPr>
          <p:cNvSpPr txBox="1"/>
          <p:nvPr/>
        </p:nvSpPr>
        <p:spPr>
          <a:xfrm>
            <a:off x="1858945" y="1085221"/>
            <a:ext cx="8269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Emotions are “internal signals” of the actualization of a motive or need (</a:t>
            </a:r>
            <a:r>
              <a:rPr lang="en-CA" sz="2400" dirty="0" err="1"/>
              <a:t>Leont’ev</a:t>
            </a:r>
            <a:r>
              <a:rPr lang="en-CA" sz="2400" dirty="0"/>
              <a:t>, 2009).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3757CD-FC6A-4EF0-8F4B-CDB82B014D7B}"/>
              </a:ext>
            </a:extLst>
          </p:cNvPr>
          <p:cNvSpPr txBox="1"/>
          <p:nvPr/>
        </p:nvSpPr>
        <p:spPr>
          <a:xfrm>
            <a:off x="1785257" y="2505670"/>
            <a:ext cx="862148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“to gain access to motives, one must proceed along a “round-about way,” by tracing emotionally marked experiences. In other words, the study of action-level emotional experiences is an avenue to an understanding of activity-level motives” (</a:t>
            </a:r>
            <a:r>
              <a:rPr lang="en-CA" sz="2400" dirty="0" err="1"/>
              <a:t>Engestr</a:t>
            </a:r>
            <a:r>
              <a:rPr lang="en-AU" sz="2400" dirty="0"/>
              <a:t>ö</a:t>
            </a:r>
            <a:r>
              <a:rPr lang="en-CA" sz="2400" dirty="0"/>
              <a:t>m, 2009, p. 7).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35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0BAAD6-5821-4795-81F3-FBECC99738E5}"/>
              </a:ext>
            </a:extLst>
          </p:cNvPr>
          <p:cNvSpPr txBox="1"/>
          <p:nvPr/>
        </p:nvSpPr>
        <p:spPr>
          <a:xfrm>
            <a:off x="3169920" y="1069145"/>
            <a:ext cx="585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Eric: I used to collect homework, but…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AEAB45-A6A9-4D04-8393-F4C7FC9A55D6}"/>
              </a:ext>
            </a:extLst>
          </p:cNvPr>
          <p:cNvSpPr txBox="1"/>
          <p:nvPr/>
        </p:nvSpPr>
        <p:spPr>
          <a:xfrm>
            <a:off x="3101591" y="2268439"/>
            <a:ext cx="5988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... there was no engagement.</a:t>
            </a:r>
          </a:p>
        </p:txBody>
      </p:sp>
    </p:spTree>
    <p:extLst>
      <p:ext uri="{BB962C8B-B14F-4D97-AF65-F5344CB8AC3E}">
        <p14:creationId xmlns:p14="http://schemas.microsoft.com/office/powerpoint/2010/main" val="377100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EC8E0-5A07-40BF-BDD3-C86707D6F07E}"/>
              </a:ext>
            </a:extLst>
          </p:cNvPr>
          <p:cNvSpPr txBox="1"/>
          <p:nvPr/>
        </p:nvSpPr>
        <p:spPr>
          <a:xfrm>
            <a:off x="1220874" y="2479148"/>
            <a:ext cx="281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147242" y="247915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132591" y="3349965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67181" y="3343778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1190B-5E7F-4095-874D-7277BE095F65}"/>
              </a:ext>
            </a:extLst>
          </p:cNvPr>
          <p:cNvSpPr txBox="1"/>
          <p:nvPr/>
        </p:nvSpPr>
        <p:spPr>
          <a:xfrm>
            <a:off x="7626075" y="3343778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Collect evidence of learning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156290" y="247915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F82C6D-3A57-4980-B8BC-B2774994C9C8}"/>
              </a:ext>
            </a:extLst>
          </p:cNvPr>
          <p:cNvSpPr txBox="1"/>
          <p:nvPr/>
        </p:nvSpPr>
        <p:spPr>
          <a:xfrm>
            <a:off x="1334400" y="3343778"/>
            <a:ext cx="281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Assign, collect, grade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4287F4-0270-4759-8260-5DA3042E2FC7}"/>
              </a:ext>
            </a:extLst>
          </p:cNvPr>
          <p:cNvSpPr txBox="1"/>
          <p:nvPr/>
        </p:nvSpPr>
        <p:spPr>
          <a:xfrm>
            <a:off x="7626075" y="2479147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Student engagement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73BC2-D7A9-43A3-99E6-BC18390613F0}"/>
              </a:ext>
            </a:extLst>
          </p:cNvPr>
          <p:cNvSpPr txBox="1"/>
          <p:nvPr/>
        </p:nvSpPr>
        <p:spPr>
          <a:xfrm>
            <a:off x="3536601" y="425456"/>
            <a:ext cx="511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1. Tension Changing Goals</a:t>
            </a:r>
          </a:p>
          <a:p>
            <a:pPr algn="ctr"/>
            <a:r>
              <a:rPr lang="en-CA" sz="2400" dirty="0"/>
              <a:t>~ Eric ~</a:t>
            </a:r>
          </a:p>
        </p:txBody>
      </p:sp>
    </p:spTree>
    <p:extLst>
      <p:ext uri="{BB962C8B-B14F-4D97-AF65-F5344CB8AC3E}">
        <p14:creationId xmlns:p14="http://schemas.microsoft.com/office/powerpoint/2010/main" val="271811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147241" y="2479150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132590" y="3349964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67180" y="3343777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156289" y="2479150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4287F4-0270-4759-8260-5DA3042E2FC7}"/>
              </a:ext>
            </a:extLst>
          </p:cNvPr>
          <p:cNvSpPr txBox="1"/>
          <p:nvPr/>
        </p:nvSpPr>
        <p:spPr>
          <a:xfrm>
            <a:off x="7623457" y="2479150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Student engagement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84709B-D3B3-4C19-994C-9A47D6FE246D}"/>
              </a:ext>
            </a:extLst>
          </p:cNvPr>
          <p:cNvSpPr txBox="1"/>
          <p:nvPr/>
        </p:nvSpPr>
        <p:spPr>
          <a:xfrm>
            <a:off x="3536601" y="441359"/>
            <a:ext cx="511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1. Tension Changing Goals</a:t>
            </a:r>
          </a:p>
          <a:p>
            <a:pPr algn="ctr"/>
            <a:r>
              <a:rPr lang="en-CA" sz="2400" dirty="0"/>
              <a:t>~ Eric ~</a:t>
            </a:r>
          </a:p>
        </p:txBody>
      </p:sp>
    </p:spTree>
    <p:extLst>
      <p:ext uri="{BB962C8B-B14F-4D97-AF65-F5344CB8AC3E}">
        <p14:creationId xmlns:p14="http://schemas.microsoft.com/office/powerpoint/2010/main" val="41289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-0.00039 0.121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5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895BD7-6FD7-4F27-82ED-8F80E020E501}"/>
              </a:ext>
            </a:extLst>
          </p:cNvPr>
          <p:cNvSpPr/>
          <p:nvPr/>
        </p:nvSpPr>
        <p:spPr>
          <a:xfrm>
            <a:off x="464998" y="327208"/>
            <a:ext cx="108921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Eric:  I do know one thing after 10 years of collecting homework and marking, I don’t</a:t>
            </a:r>
          </a:p>
          <a:p>
            <a:r>
              <a:rPr lang="en-CA" sz="2400" dirty="0"/>
              <a:t>         want to do that anymore. </a:t>
            </a:r>
          </a:p>
          <a:p>
            <a:r>
              <a:rPr lang="en-CA" sz="2400" dirty="0"/>
              <a:t>         And so I'm trying to… I want to change.    </a:t>
            </a:r>
          </a:p>
          <a:p>
            <a:r>
              <a:rPr lang="en-CA" sz="2400" dirty="0"/>
              <a:t>         I'm trying to fix that, but I'm still struggling with that. </a:t>
            </a:r>
          </a:p>
          <a:p>
            <a:r>
              <a:rPr lang="en-CA" sz="2400" dirty="0"/>
              <a:t>         So I'm going to make that my focus for the next year.</a:t>
            </a:r>
          </a:p>
        </p:txBody>
      </p:sp>
    </p:spTree>
    <p:extLst>
      <p:ext uri="{BB962C8B-B14F-4D97-AF65-F5344CB8AC3E}">
        <p14:creationId xmlns:p14="http://schemas.microsoft.com/office/powerpoint/2010/main" val="2330012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223544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3106255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06891" y="3100068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223544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4287F4-0270-4759-8260-5DA3042E2FC7}"/>
              </a:ext>
            </a:extLst>
          </p:cNvPr>
          <p:cNvSpPr txBox="1"/>
          <p:nvPr/>
        </p:nvSpPr>
        <p:spPr>
          <a:xfrm>
            <a:off x="7563168" y="3100068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Student engagement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10119-7F9D-4F45-B431-0545E039E2A8}"/>
              </a:ext>
            </a:extLst>
          </p:cNvPr>
          <p:cNvSpPr txBox="1"/>
          <p:nvPr/>
        </p:nvSpPr>
        <p:spPr>
          <a:xfrm>
            <a:off x="1172357" y="3100068"/>
            <a:ext cx="281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Professional Development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6124B-FA99-45D4-B634-A60C79639200}"/>
              </a:ext>
            </a:extLst>
          </p:cNvPr>
          <p:cNvSpPr txBox="1"/>
          <p:nvPr/>
        </p:nvSpPr>
        <p:spPr>
          <a:xfrm>
            <a:off x="3536601" y="414855"/>
            <a:ext cx="511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1. Tension Changing Goals</a:t>
            </a:r>
          </a:p>
          <a:p>
            <a:pPr algn="ctr"/>
            <a:r>
              <a:rPr lang="en-CA" sz="2400" dirty="0"/>
              <a:t>~ Eric ~</a:t>
            </a:r>
          </a:p>
        </p:txBody>
      </p:sp>
    </p:spTree>
    <p:extLst>
      <p:ext uri="{BB962C8B-B14F-4D97-AF65-F5344CB8AC3E}">
        <p14:creationId xmlns:p14="http://schemas.microsoft.com/office/powerpoint/2010/main" val="385123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232842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319924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06891" y="3193053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232842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4287F4-0270-4759-8260-5DA3042E2FC7}"/>
              </a:ext>
            </a:extLst>
          </p:cNvPr>
          <p:cNvSpPr txBox="1"/>
          <p:nvPr/>
        </p:nvSpPr>
        <p:spPr>
          <a:xfrm>
            <a:off x="7563168" y="3193053"/>
            <a:ext cx="389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Classroom management </a:t>
            </a:r>
            <a:r>
              <a:rPr lang="en-CA" sz="2400" i="1" dirty="0"/>
              <a:t>and</a:t>
            </a:r>
            <a:r>
              <a:rPr lang="en-CA" sz="2400" dirty="0"/>
              <a:t> developing students’ mathematical understanding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10119-7F9D-4F45-B431-0545E039E2A8}"/>
              </a:ext>
            </a:extLst>
          </p:cNvPr>
          <p:cNvSpPr txBox="1"/>
          <p:nvPr/>
        </p:nvSpPr>
        <p:spPr>
          <a:xfrm>
            <a:off x="733834" y="3193053"/>
            <a:ext cx="3248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Independent worksheets and whole group instruction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6124B-FA99-45D4-B634-A60C79639200}"/>
              </a:ext>
            </a:extLst>
          </p:cNvPr>
          <p:cNvSpPr txBox="1"/>
          <p:nvPr/>
        </p:nvSpPr>
        <p:spPr>
          <a:xfrm>
            <a:off x="2862214" y="418615"/>
            <a:ext cx="648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2. Tension Prioritizing Goals</a:t>
            </a:r>
          </a:p>
          <a:p>
            <a:pPr algn="ctr"/>
            <a:r>
              <a:rPr lang="en-CA" sz="2400" dirty="0"/>
              <a:t>~ Lacey ~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768846-42C3-41CA-A2CA-DA5F436F9398}"/>
              </a:ext>
            </a:extLst>
          </p:cNvPr>
          <p:cNvSpPr txBox="1"/>
          <p:nvPr/>
        </p:nvSpPr>
        <p:spPr>
          <a:xfrm>
            <a:off x="725667" y="2293390"/>
            <a:ext cx="32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Mathematics lesson</a:t>
            </a:r>
          </a:p>
        </p:txBody>
      </p:sp>
    </p:spTree>
    <p:extLst>
      <p:ext uri="{BB962C8B-B14F-4D97-AF65-F5344CB8AC3E}">
        <p14:creationId xmlns:p14="http://schemas.microsoft.com/office/powerpoint/2010/main" val="25100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165EB-907B-409A-87BA-C931DD5803E5}"/>
              </a:ext>
            </a:extLst>
          </p:cNvPr>
          <p:cNvSpPr txBox="1"/>
          <p:nvPr/>
        </p:nvSpPr>
        <p:spPr>
          <a:xfrm>
            <a:off x="1383323" y="1486876"/>
            <a:ext cx="942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Have you ever driven a vehicle with a manual transmission?</a:t>
            </a:r>
          </a:p>
        </p:txBody>
      </p:sp>
    </p:spTree>
    <p:extLst>
      <p:ext uri="{BB962C8B-B14F-4D97-AF65-F5344CB8AC3E}">
        <p14:creationId xmlns:p14="http://schemas.microsoft.com/office/powerpoint/2010/main" val="1177132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76E03F-1A6D-4278-A759-76D27F996D18}"/>
              </a:ext>
            </a:extLst>
          </p:cNvPr>
          <p:cNvSpPr txBox="1"/>
          <p:nvPr/>
        </p:nvSpPr>
        <p:spPr>
          <a:xfrm>
            <a:off x="431350" y="332470"/>
            <a:ext cx="10713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Lacey: I knew now it wasn’t working. I realized I wasn’t happy with my math</a:t>
            </a:r>
          </a:p>
          <a:p>
            <a:r>
              <a:rPr lang="en-CA" sz="2400" dirty="0"/>
              <a:t>            program, but I didn’t know how to change it either.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77646-157A-42C1-A554-7AD7979A498A}"/>
              </a:ext>
            </a:extLst>
          </p:cNvPr>
          <p:cNvSpPr txBox="1"/>
          <p:nvPr/>
        </p:nvSpPr>
        <p:spPr>
          <a:xfrm>
            <a:off x="1219200" y="1700064"/>
            <a:ext cx="8088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“horrible feeling”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84C57-04EF-4D1D-9EC8-A517FCF9B336}"/>
              </a:ext>
            </a:extLst>
          </p:cNvPr>
          <p:cNvSpPr txBox="1"/>
          <p:nvPr/>
        </p:nvSpPr>
        <p:spPr>
          <a:xfrm>
            <a:off x="4308178" y="291836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C020D-0EAA-467F-A5B2-4D072574117A}"/>
              </a:ext>
            </a:extLst>
          </p:cNvPr>
          <p:cNvSpPr txBox="1"/>
          <p:nvPr/>
        </p:nvSpPr>
        <p:spPr>
          <a:xfrm>
            <a:off x="4293527" y="3789175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12E1D-22BE-4B8B-A8D1-31DC64B12251}"/>
              </a:ext>
            </a:extLst>
          </p:cNvPr>
          <p:cNvSpPr txBox="1"/>
          <p:nvPr/>
        </p:nvSpPr>
        <p:spPr>
          <a:xfrm>
            <a:off x="6328117" y="3782988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8BB43-721D-49DB-8C60-6E670D45E998}"/>
              </a:ext>
            </a:extLst>
          </p:cNvPr>
          <p:cNvSpPr txBox="1"/>
          <p:nvPr/>
        </p:nvSpPr>
        <p:spPr>
          <a:xfrm>
            <a:off x="6317226" y="291836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39A5E3-FFFA-479D-97F5-3E1EFE15708B}"/>
              </a:ext>
            </a:extLst>
          </p:cNvPr>
          <p:cNvSpPr txBox="1"/>
          <p:nvPr/>
        </p:nvSpPr>
        <p:spPr>
          <a:xfrm>
            <a:off x="7784394" y="3782988"/>
            <a:ext cx="389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Classroom management </a:t>
            </a:r>
            <a:r>
              <a:rPr lang="en-CA" sz="2400" i="1" dirty="0"/>
              <a:t>and</a:t>
            </a:r>
            <a:r>
              <a:rPr lang="en-CA" sz="2400" dirty="0"/>
              <a:t> developing students’ mathematical understanding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2D3927-36AA-4FEF-83D9-1B04CDE19623}"/>
              </a:ext>
            </a:extLst>
          </p:cNvPr>
          <p:cNvSpPr txBox="1"/>
          <p:nvPr/>
        </p:nvSpPr>
        <p:spPr>
          <a:xfrm>
            <a:off x="955060" y="3782988"/>
            <a:ext cx="3248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Independent worksheets and whole group instruction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69C5EC-730B-41DD-B1FF-1D53618C12FA}"/>
              </a:ext>
            </a:extLst>
          </p:cNvPr>
          <p:cNvSpPr txBox="1"/>
          <p:nvPr/>
        </p:nvSpPr>
        <p:spPr>
          <a:xfrm>
            <a:off x="946893" y="2883325"/>
            <a:ext cx="32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Mathematics lesson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A36F52-DD45-4C0E-BC7A-6C88415D1BA8}"/>
              </a:ext>
            </a:extLst>
          </p:cNvPr>
          <p:cNvSpPr txBox="1"/>
          <p:nvPr/>
        </p:nvSpPr>
        <p:spPr>
          <a:xfrm>
            <a:off x="7784394" y="3782987"/>
            <a:ext cx="389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Classroom management </a:t>
            </a:r>
            <a:r>
              <a:rPr lang="en-CA" sz="2400" i="1" dirty="0"/>
              <a:t>and</a:t>
            </a:r>
            <a:r>
              <a:rPr lang="en-CA" sz="2400" dirty="0"/>
              <a:t> </a:t>
            </a:r>
            <a:r>
              <a:rPr lang="en-CA" sz="2400" b="1" dirty="0"/>
              <a:t>developing students’ mathematical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4016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1" grpId="0"/>
      <p:bldP spid="11" grpI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247915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3349965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6106891" y="3343778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2479151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4287F4-0270-4759-8260-5DA3042E2FC7}"/>
              </a:ext>
            </a:extLst>
          </p:cNvPr>
          <p:cNvSpPr txBox="1"/>
          <p:nvPr/>
        </p:nvSpPr>
        <p:spPr>
          <a:xfrm>
            <a:off x="7563168" y="3343778"/>
            <a:ext cx="389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To have her students enjoy mathematics and find it meaningful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10119-7F9D-4F45-B431-0545E039E2A8}"/>
              </a:ext>
            </a:extLst>
          </p:cNvPr>
          <p:cNvSpPr txBox="1"/>
          <p:nvPr/>
        </p:nvSpPr>
        <p:spPr>
          <a:xfrm>
            <a:off x="733834" y="3343778"/>
            <a:ext cx="3248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Collaborative problem solving, formative assessments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6124B-FA99-45D4-B634-A60C79639200}"/>
              </a:ext>
            </a:extLst>
          </p:cNvPr>
          <p:cNvSpPr txBox="1"/>
          <p:nvPr/>
        </p:nvSpPr>
        <p:spPr>
          <a:xfrm>
            <a:off x="2862214" y="418615"/>
            <a:ext cx="648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3. Tension Strengthening Goals</a:t>
            </a:r>
          </a:p>
          <a:p>
            <a:pPr algn="ctr"/>
            <a:r>
              <a:rPr lang="en-CA" sz="2400" dirty="0"/>
              <a:t>~ Mia ~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768846-42C3-41CA-A2CA-DA5F436F9398}"/>
              </a:ext>
            </a:extLst>
          </p:cNvPr>
          <p:cNvSpPr txBox="1"/>
          <p:nvPr/>
        </p:nvSpPr>
        <p:spPr>
          <a:xfrm>
            <a:off x="725667" y="2444115"/>
            <a:ext cx="32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28029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CD8430-CF2F-4612-9AB7-4DA1490269AB}"/>
              </a:ext>
            </a:extLst>
          </p:cNvPr>
          <p:cNvSpPr txBox="1"/>
          <p:nvPr/>
        </p:nvSpPr>
        <p:spPr>
          <a:xfrm>
            <a:off x="472418" y="315371"/>
            <a:ext cx="104402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Mia: It was really frustrating in that I had this idea of how I wanted to teach and</a:t>
            </a:r>
          </a:p>
          <a:p>
            <a:r>
              <a:rPr lang="en-CA" sz="2400" dirty="0"/>
              <a:t>         how I thought students should learn. </a:t>
            </a:r>
          </a:p>
          <a:p>
            <a:r>
              <a:rPr lang="en-CA" sz="2400" dirty="0"/>
              <a:t>         And especially after what I would consider a successful unit or a successful</a:t>
            </a:r>
          </a:p>
          <a:p>
            <a:r>
              <a:rPr lang="en-CA" sz="2400" dirty="0"/>
              <a:t>         lesson and then I would give them this formalized test that was the same as</a:t>
            </a:r>
          </a:p>
          <a:p>
            <a:r>
              <a:rPr lang="en-CA" sz="2400" dirty="0"/>
              <a:t>         all these other classes and then it actually meant little, because if the average</a:t>
            </a:r>
          </a:p>
          <a:p>
            <a:r>
              <a:rPr lang="en-CA" sz="2400" dirty="0"/>
              <a:t>         mark of the class wasn't 75%, then there was something wrong with my</a:t>
            </a:r>
          </a:p>
          <a:p>
            <a:r>
              <a:rPr lang="en-CA" sz="2400" dirty="0"/>
              <a:t>         teaching or my marking.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71372-952D-424F-A0D3-982B23523DE3}"/>
              </a:ext>
            </a:extLst>
          </p:cNvPr>
          <p:cNvSpPr txBox="1"/>
          <p:nvPr/>
        </p:nvSpPr>
        <p:spPr>
          <a:xfrm>
            <a:off x="1071169" y="3264809"/>
            <a:ext cx="10049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“stifling”</a:t>
            </a:r>
          </a:p>
          <a:p>
            <a:endParaRPr lang="en-CA" sz="2400" dirty="0"/>
          </a:p>
          <a:p>
            <a:r>
              <a:rPr lang="en-CA" sz="2400" dirty="0"/>
              <a:t>“I did [pushback], and that kind of eventually settled, but it was an issue.”</a:t>
            </a:r>
          </a:p>
        </p:txBody>
      </p:sp>
    </p:spTree>
    <p:extLst>
      <p:ext uri="{BB962C8B-B14F-4D97-AF65-F5344CB8AC3E}">
        <p14:creationId xmlns:p14="http://schemas.microsoft.com/office/powerpoint/2010/main" val="2016829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CD8430-CF2F-4612-9AB7-4DA1490269AB}"/>
              </a:ext>
            </a:extLst>
          </p:cNvPr>
          <p:cNvSpPr txBox="1"/>
          <p:nvPr/>
        </p:nvSpPr>
        <p:spPr>
          <a:xfrm>
            <a:off x="459166" y="310334"/>
            <a:ext cx="10440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Mia: So, my colleagues are like, “This isn't right, the students need to know</a:t>
            </a:r>
            <a:br>
              <a:rPr lang="en-CA" sz="2400" dirty="0"/>
            </a:br>
            <a:r>
              <a:rPr lang="en-CA" sz="2400" dirty="0"/>
              <a:t>         these steps.” </a:t>
            </a:r>
          </a:p>
          <a:p>
            <a:r>
              <a:rPr lang="en-CA" sz="2400" dirty="0"/>
              <a:t>         And I'd be like, why? </a:t>
            </a:r>
          </a:p>
          <a:p>
            <a:r>
              <a:rPr lang="en-CA" sz="2400" dirty="0"/>
              <a:t>         The students understand what they're doing and they're getting the right</a:t>
            </a:r>
            <a:br>
              <a:rPr lang="en-CA" sz="2400" dirty="0"/>
            </a:br>
            <a:r>
              <a:rPr lang="en-CA" sz="2400" dirty="0"/>
              <a:t>         answer… like get over it.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71372-952D-424F-A0D3-982B23523DE3}"/>
              </a:ext>
            </a:extLst>
          </p:cNvPr>
          <p:cNvSpPr txBox="1"/>
          <p:nvPr/>
        </p:nvSpPr>
        <p:spPr>
          <a:xfrm>
            <a:off x="1066144" y="2497902"/>
            <a:ext cx="489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“harassment”</a:t>
            </a:r>
          </a:p>
        </p:txBody>
      </p:sp>
    </p:spTree>
    <p:extLst>
      <p:ext uri="{BB962C8B-B14F-4D97-AF65-F5344CB8AC3E}">
        <p14:creationId xmlns:p14="http://schemas.microsoft.com/office/powerpoint/2010/main" val="2312116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CD8430-CF2F-4612-9AB7-4DA1490269AB}"/>
              </a:ext>
            </a:extLst>
          </p:cNvPr>
          <p:cNvSpPr txBox="1"/>
          <p:nvPr/>
        </p:nvSpPr>
        <p:spPr>
          <a:xfrm>
            <a:off x="459166" y="310334"/>
            <a:ext cx="10440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Mia: The students were starting to stress out, “We have never seen this, what are</a:t>
            </a:r>
            <a:br>
              <a:rPr lang="en-CA" sz="2400" dirty="0"/>
            </a:br>
            <a:r>
              <a:rPr lang="en-CA" sz="2400" dirty="0"/>
              <a:t>         you talking about? How are we supposed to do this? You never taught us </a:t>
            </a:r>
          </a:p>
          <a:p>
            <a:r>
              <a:rPr lang="en-CA" sz="2400" dirty="0"/>
              <a:t>         anything”. </a:t>
            </a:r>
          </a:p>
          <a:p>
            <a:r>
              <a:rPr lang="en-CA" sz="2400" dirty="0"/>
              <a:t>         They started to get angrier and angrier as the exam got closer. </a:t>
            </a:r>
          </a:p>
          <a:p>
            <a:r>
              <a:rPr lang="en-CA" sz="2400" dirty="0"/>
              <a:t>         And I don't know, like that really bothered me—in that okay, for my students,</a:t>
            </a:r>
          </a:p>
          <a:p>
            <a:r>
              <a:rPr lang="en-CA" sz="2400" dirty="0"/>
              <a:t>         like for their sakes, they do have an exam at the end and I wanted them to be</a:t>
            </a:r>
          </a:p>
          <a:p>
            <a:r>
              <a:rPr lang="en-CA" sz="2400" dirty="0"/>
              <a:t>         prepared for it. </a:t>
            </a:r>
          </a:p>
          <a:p>
            <a:r>
              <a:rPr lang="en-CA" sz="2400" dirty="0"/>
              <a:t>         And even though I could see that they had done some amazing math, they</a:t>
            </a:r>
          </a:p>
          <a:p>
            <a:r>
              <a:rPr lang="en-CA" sz="2400" dirty="0"/>
              <a:t>         never were aware of what they had done.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71372-952D-424F-A0D3-982B23523DE3}"/>
              </a:ext>
            </a:extLst>
          </p:cNvPr>
          <p:cNvSpPr txBox="1"/>
          <p:nvPr/>
        </p:nvSpPr>
        <p:spPr>
          <a:xfrm>
            <a:off x="1052018" y="4510606"/>
            <a:ext cx="489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uncertainty and disappointment</a:t>
            </a:r>
          </a:p>
        </p:txBody>
      </p:sp>
    </p:spTree>
    <p:extLst>
      <p:ext uri="{BB962C8B-B14F-4D97-AF65-F5344CB8AC3E}">
        <p14:creationId xmlns:p14="http://schemas.microsoft.com/office/powerpoint/2010/main" val="285377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CD8430-CF2F-4612-9AB7-4DA1490269AB}"/>
              </a:ext>
            </a:extLst>
          </p:cNvPr>
          <p:cNvSpPr txBox="1"/>
          <p:nvPr/>
        </p:nvSpPr>
        <p:spPr>
          <a:xfrm>
            <a:off x="459166" y="310334"/>
            <a:ext cx="10440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Mia: And then what happened the following year when I had them [same</a:t>
            </a:r>
          </a:p>
          <a:p>
            <a:r>
              <a:rPr lang="en-CA" sz="2400" dirty="0"/>
              <a:t>         students] again, they started the year with some of that tension that was still</a:t>
            </a:r>
          </a:p>
          <a:p>
            <a:r>
              <a:rPr lang="en-CA" sz="2400" dirty="0"/>
              <a:t>         there, even though it sort of had settled over summer. </a:t>
            </a:r>
          </a:p>
          <a:p>
            <a:r>
              <a:rPr lang="en-CA" sz="2400" dirty="0"/>
              <a:t>         It was new curriculum, a new year. </a:t>
            </a:r>
          </a:p>
          <a:p>
            <a:r>
              <a:rPr lang="en-CA" sz="2400" dirty="0"/>
              <a:t>         But now they were like, “Well, what's this going to be about?” </a:t>
            </a:r>
          </a:p>
          <a:p>
            <a:r>
              <a:rPr lang="en-CA" sz="2400" dirty="0"/>
              <a:t>         And then I ended up teaching them very traditional.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EC8F2-31C4-4602-88C4-CE78F043F6E1}"/>
              </a:ext>
            </a:extLst>
          </p:cNvPr>
          <p:cNvSpPr txBox="1"/>
          <p:nvPr/>
        </p:nvSpPr>
        <p:spPr>
          <a:xfrm>
            <a:off x="4086952" y="3198167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B1549-830E-4991-AC69-4D9307503005}"/>
              </a:ext>
            </a:extLst>
          </p:cNvPr>
          <p:cNvSpPr txBox="1"/>
          <p:nvPr/>
        </p:nvSpPr>
        <p:spPr>
          <a:xfrm>
            <a:off x="4072301" y="4068981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BD6941-1397-46D8-91FD-A7E1D8BAD285}"/>
              </a:ext>
            </a:extLst>
          </p:cNvPr>
          <p:cNvSpPr txBox="1"/>
          <p:nvPr/>
        </p:nvSpPr>
        <p:spPr>
          <a:xfrm>
            <a:off x="6106891" y="4062794"/>
            <a:ext cx="145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 Goal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E7D36-0E41-4F21-B15D-564ED8D7F52E}"/>
              </a:ext>
            </a:extLst>
          </p:cNvPr>
          <p:cNvSpPr txBox="1"/>
          <p:nvPr/>
        </p:nvSpPr>
        <p:spPr>
          <a:xfrm>
            <a:off x="6096000" y="3198167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4C77EA-D633-42A6-9216-AE9CD53811FD}"/>
              </a:ext>
            </a:extLst>
          </p:cNvPr>
          <p:cNvSpPr txBox="1"/>
          <p:nvPr/>
        </p:nvSpPr>
        <p:spPr>
          <a:xfrm>
            <a:off x="7571335" y="4062794"/>
            <a:ext cx="389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To have her students enjoy mathematics and find it 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38E999-89E1-4DFE-9400-8D74DA44EE2C}"/>
              </a:ext>
            </a:extLst>
          </p:cNvPr>
          <p:cNvSpPr txBox="1"/>
          <p:nvPr/>
        </p:nvSpPr>
        <p:spPr>
          <a:xfrm>
            <a:off x="733834" y="4062794"/>
            <a:ext cx="3248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Collaborative problem-solving, formative assessments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B15F4-8F78-4F24-B86C-DDB02AB5FA9F}"/>
              </a:ext>
            </a:extLst>
          </p:cNvPr>
          <p:cNvSpPr txBox="1"/>
          <p:nvPr/>
        </p:nvSpPr>
        <p:spPr>
          <a:xfrm>
            <a:off x="725667" y="3163131"/>
            <a:ext cx="32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Teaching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6DCB3B-5E4E-4A69-8170-9DBABE208186}"/>
              </a:ext>
            </a:extLst>
          </p:cNvPr>
          <p:cNvSpPr txBox="1"/>
          <p:nvPr/>
        </p:nvSpPr>
        <p:spPr>
          <a:xfrm>
            <a:off x="7571335" y="3202465"/>
            <a:ext cx="38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Building student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5718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-0.00143 0.121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7" grpId="1"/>
      <p:bldP spid="8" grpId="0"/>
      <p:bldP spid="9" grpId="0"/>
      <p:bldP spid="17" grpId="0"/>
      <p:bldP spid="1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C60DDA-CA5E-453C-BBF7-8CC76F433246}"/>
              </a:ext>
            </a:extLst>
          </p:cNvPr>
          <p:cNvSpPr txBox="1"/>
          <p:nvPr/>
        </p:nvSpPr>
        <p:spPr>
          <a:xfrm>
            <a:off x="2177142" y="602901"/>
            <a:ext cx="8896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Emotions reveal tension and motives.</a:t>
            </a:r>
          </a:p>
          <a:p>
            <a:endParaRPr lang="en-CA" sz="2400" dirty="0"/>
          </a:p>
          <a:p>
            <a:r>
              <a:rPr lang="en-CA" sz="2400" dirty="0"/>
              <a:t>However, it is important to note that emotions are not a reason to act, they are a result of activity (</a:t>
            </a:r>
            <a:r>
              <a:rPr lang="en-CA" sz="2400" dirty="0" err="1"/>
              <a:t>Leont’ev</a:t>
            </a:r>
            <a:r>
              <a:rPr lang="en-CA" sz="2400" dirty="0"/>
              <a:t>, 2009).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7A233-2A25-44B3-B836-DBF56E509926}"/>
              </a:ext>
            </a:extLst>
          </p:cNvPr>
          <p:cNvSpPr txBox="1"/>
          <p:nvPr/>
        </p:nvSpPr>
        <p:spPr>
          <a:xfrm>
            <a:off x="2177142" y="3135086"/>
            <a:ext cx="93081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It is the </a:t>
            </a:r>
            <a:r>
              <a:rPr lang="en-AU" sz="2400" dirty="0"/>
              <a:t>tension itself that is vital to the subsequent changes in goals and actions.</a:t>
            </a:r>
          </a:p>
          <a:p>
            <a:endParaRPr lang="en-CA" sz="2400" dirty="0"/>
          </a:p>
          <a:p>
            <a:r>
              <a:rPr lang="en-CA" sz="2400" dirty="0"/>
              <a:t>Tension impacts goals:   changing</a:t>
            </a:r>
          </a:p>
          <a:p>
            <a:r>
              <a:rPr lang="en-CA" sz="2400" dirty="0"/>
              <a:t>                                            prioritizing</a:t>
            </a:r>
          </a:p>
          <a:p>
            <a:r>
              <a:rPr lang="en-CA" sz="2400" dirty="0"/>
              <a:t>                                            strengthening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912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Eric’s Goal Transformation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7E62F-2672-49DF-AB97-E9AA5C0BA09D}"/>
              </a:ext>
            </a:extLst>
          </p:cNvPr>
          <p:cNvSpPr/>
          <p:nvPr/>
        </p:nvSpPr>
        <p:spPr>
          <a:xfrm>
            <a:off x="110988" y="2682910"/>
            <a:ext cx="5125814" cy="2652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7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Eric’s Goal Transformation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7E62F-2672-49DF-AB97-E9AA5C0BA09D}"/>
              </a:ext>
            </a:extLst>
          </p:cNvPr>
          <p:cNvSpPr/>
          <p:nvPr/>
        </p:nvSpPr>
        <p:spPr>
          <a:xfrm>
            <a:off x="110988" y="2682911"/>
            <a:ext cx="5125814" cy="1949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89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Eric’s Goal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151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EC8E0-5A07-40BF-BDD3-C86707D6F07E}"/>
              </a:ext>
            </a:extLst>
          </p:cNvPr>
          <p:cNvSpPr txBox="1"/>
          <p:nvPr/>
        </p:nvSpPr>
        <p:spPr>
          <a:xfrm>
            <a:off x="1160585" y="1285854"/>
            <a:ext cx="281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Learn to drive a manual transmission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BEBF7-8A71-4466-92C5-B323B4B2E7CC}"/>
              </a:ext>
            </a:extLst>
          </p:cNvPr>
          <p:cNvSpPr txBox="1"/>
          <p:nvPr/>
        </p:nvSpPr>
        <p:spPr>
          <a:xfrm>
            <a:off x="1321044" y="2519813"/>
            <a:ext cx="248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Shifting gears, working the clutch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E739C-0260-4B53-892F-43EE42428A23}"/>
              </a:ext>
            </a:extLst>
          </p:cNvPr>
          <p:cNvSpPr txBox="1"/>
          <p:nvPr/>
        </p:nvSpPr>
        <p:spPr>
          <a:xfrm>
            <a:off x="1160585" y="3627647"/>
            <a:ext cx="281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Check the seat, heat, rear view mirror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CBC47-1BDD-4A87-98CE-70AA11EF4BED}"/>
              </a:ext>
            </a:extLst>
          </p:cNvPr>
          <p:cNvSpPr txBox="1"/>
          <p:nvPr/>
        </p:nvSpPr>
        <p:spPr>
          <a:xfrm>
            <a:off x="4037865" y="3627647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/>
              <a:t>UnconsciousOperations</a:t>
            </a:r>
            <a:endParaRPr lang="en-CA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252600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5893042" y="2519813"/>
            <a:ext cx="16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b="1" dirty="0"/>
              <a:t>Conscious Goal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F5341C-B668-46B9-A803-0981D7879C7E}"/>
              </a:ext>
            </a:extLst>
          </p:cNvPr>
          <p:cNvSpPr txBox="1"/>
          <p:nvPr/>
        </p:nvSpPr>
        <p:spPr>
          <a:xfrm>
            <a:off x="7565785" y="3627647"/>
            <a:ext cx="285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Weather, time of 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57ABF-187D-4BB1-9FDD-1CDB19D438BE}"/>
              </a:ext>
            </a:extLst>
          </p:cNvPr>
          <p:cNvSpPr txBox="1"/>
          <p:nvPr/>
        </p:nvSpPr>
        <p:spPr>
          <a:xfrm>
            <a:off x="6027124" y="3630579"/>
            <a:ext cx="185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Conditions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1190B-5E7F-4095-874D-7277BE095F65}"/>
              </a:ext>
            </a:extLst>
          </p:cNvPr>
          <p:cNvSpPr txBox="1"/>
          <p:nvPr/>
        </p:nvSpPr>
        <p:spPr>
          <a:xfrm>
            <a:off x="7565785" y="2519813"/>
            <a:ext cx="389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Smooth coordination of clutch and gears</a:t>
            </a:r>
          </a:p>
        </p:txBody>
      </p:sp>
    </p:spTree>
    <p:extLst>
      <p:ext uri="{BB962C8B-B14F-4D97-AF65-F5344CB8AC3E}">
        <p14:creationId xmlns:p14="http://schemas.microsoft.com/office/powerpoint/2010/main" val="300999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18444A73-604B-4DAD-AF82-A014A4972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9" y="391886"/>
            <a:ext cx="4799682" cy="5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75000"/>
                  </a:schemeClr>
                </a:solidFill>
              </a:rPr>
              <a:t>Eric’s Goal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27A0D-1536-4F00-88EA-52897A789EFE}"/>
              </a:ext>
            </a:extLst>
          </p:cNvPr>
          <p:cNvSpPr txBox="1"/>
          <p:nvPr/>
        </p:nvSpPr>
        <p:spPr>
          <a:xfrm>
            <a:off x="7491167" y="6004448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Mia’s Goal Transformation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CC2F0F-6164-4099-BE5A-E888871418C2}"/>
              </a:ext>
            </a:extLst>
          </p:cNvPr>
          <p:cNvSpPr/>
          <p:nvPr/>
        </p:nvSpPr>
        <p:spPr>
          <a:xfrm>
            <a:off x="6804450" y="301451"/>
            <a:ext cx="4799682" cy="5044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15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18444A73-604B-4DAD-AF82-A014A4972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9" y="391886"/>
            <a:ext cx="4799682" cy="5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75000"/>
                  </a:schemeClr>
                </a:solidFill>
              </a:rPr>
              <a:t>Eric’s Goal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27A0D-1536-4F00-88EA-52897A789EFE}"/>
              </a:ext>
            </a:extLst>
          </p:cNvPr>
          <p:cNvSpPr txBox="1"/>
          <p:nvPr/>
        </p:nvSpPr>
        <p:spPr>
          <a:xfrm>
            <a:off x="7491167" y="6004448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Mia’s Goal Transformation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CC2F0F-6164-4099-BE5A-E888871418C2}"/>
              </a:ext>
            </a:extLst>
          </p:cNvPr>
          <p:cNvSpPr/>
          <p:nvPr/>
        </p:nvSpPr>
        <p:spPr>
          <a:xfrm>
            <a:off x="6804450" y="301451"/>
            <a:ext cx="4799682" cy="4330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123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18444A73-604B-4DAD-AF82-A014A4972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9" y="391886"/>
            <a:ext cx="4799682" cy="5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75000"/>
                  </a:schemeClr>
                </a:solidFill>
              </a:rPr>
              <a:t>Eric’s Goal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27A0D-1536-4F00-88EA-52897A789EFE}"/>
              </a:ext>
            </a:extLst>
          </p:cNvPr>
          <p:cNvSpPr txBox="1"/>
          <p:nvPr/>
        </p:nvSpPr>
        <p:spPr>
          <a:xfrm>
            <a:off x="7491167" y="6004448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Mia’s Goal Transformation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CC2F0F-6164-4099-BE5A-E888871418C2}"/>
              </a:ext>
            </a:extLst>
          </p:cNvPr>
          <p:cNvSpPr/>
          <p:nvPr/>
        </p:nvSpPr>
        <p:spPr>
          <a:xfrm>
            <a:off x="6804450" y="301452"/>
            <a:ext cx="4799682" cy="2642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18444A73-604B-4DAD-AF82-A014A4972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9" y="391886"/>
            <a:ext cx="4799682" cy="5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75000"/>
                  </a:schemeClr>
                </a:solidFill>
              </a:rPr>
              <a:t>Eric’s Goal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27A0D-1536-4F00-88EA-52897A789EFE}"/>
              </a:ext>
            </a:extLst>
          </p:cNvPr>
          <p:cNvSpPr txBox="1"/>
          <p:nvPr/>
        </p:nvSpPr>
        <p:spPr>
          <a:xfrm>
            <a:off x="7491167" y="6004448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Mia’s Goal Transformation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CC2F0F-6164-4099-BE5A-E888871418C2}"/>
              </a:ext>
            </a:extLst>
          </p:cNvPr>
          <p:cNvSpPr/>
          <p:nvPr/>
        </p:nvSpPr>
        <p:spPr>
          <a:xfrm>
            <a:off x="6804450" y="301452"/>
            <a:ext cx="4799682" cy="19091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7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B2CB7-1EC7-45B6-98B5-771CA69AE10D}"/>
              </a:ext>
            </a:extLst>
          </p:cNvPr>
          <p:cNvSpPr txBox="1"/>
          <p:nvPr/>
        </p:nvSpPr>
        <p:spPr>
          <a:xfrm>
            <a:off x="110988" y="161053"/>
            <a:ext cx="348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1. Context creates tension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DAB8FA4-A711-467B-B736-17D792CE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0997"/>
            <a:ext cx="5125814" cy="3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18444A73-604B-4DAD-AF82-A014A4972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9" y="391886"/>
            <a:ext cx="4799682" cy="5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DC750-D810-4C41-96FB-84B5A1FCEED7}"/>
              </a:ext>
            </a:extLst>
          </p:cNvPr>
          <p:cNvSpPr txBox="1"/>
          <p:nvPr/>
        </p:nvSpPr>
        <p:spPr>
          <a:xfrm>
            <a:off x="849784" y="6004449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75000"/>
                  </a:schemeClr>
                </a:solidFill>
              </a:rPr>
              <a:t>Eric’s Goal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27A0D-1536-4F00-88EA-52897A789EFE}"/>
              </a:ext>
            </a:extLst>
          </p:cNvPr>
          <p:cNvSpPr txBox="1"/>
          <p:nvPr/>
        </p:nvSpPr>
        <p:spPr>
          <a:xfrm>
            <a:off x="7491167" y="6004448"/>
            <a:ext cx="342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Mia’s Goal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29405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FDA61-3C7C-454A-ADDC-481909ACF442}"/>
              </a:ext>
            </a:extLst>
          </p:cNvPr>
          <p:cNvSpPr txBox="1"/>
          <p:nvPr/>
        </p:nvSpPr>
        <p:spPr>
          <a:xfrm>
            <a:off x="110987" y="161053"/>
            <a:ext cx="861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2. Tensions are useful in delineating primary and secondary goals</a:t>
            </a:r>
          </a:p>
        </p:txBody>
      </p:sp>
      <p:pic>
        <p:nvPicPr>
          <p:cNvPr id="3074" name="Picture 1">
            <a:extLst>
              <a:ext uri="{FF2B5EF4-FFF2-40B4-BE49-F238E27FC236}">
                <a16:creationId xmlns:a16="http://schemas.microsoft.com/office/drawing/2014/main" id="{BB113641-D9FE-43F1-BD4B-7840E0A4D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85" y="1428916"/>
            <a:ext cx="4829170" cy="327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6D1F78-2C6B-4D7F-938B-E18D92AA7A36}"/>
              </a:ext>
            </a:extLst>
          </p:cNvPr>
          <p:cNvSpPr txBox="1"/>
          <p:nvPr/>
        </p:nvSpPr>
        <p:spPr>
          <a:xfrm>
            <a:off x="3978659" y="5198251"/>
            <a:ext cx="42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Lacey’s Goal Transformation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7B4763-416A-481F-AA2E-6EFED8929293}"/>
              </a:ext>
            </a:extLst>
          </p:cNvPr>
          <p:cNvSpPr/>
          <p:nvPr/>
        </p:nvSpPr>
        <p:spPr>
          <a:xfrm>
            <a:off x="2461846" y="1014884"/>
            <a:ext cx="6712299" cy="2984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93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FDA61-3C7C-454A-ADDC-481909ACF442}"/>
              </a:ext>
            </a:extLst>
          </p:cNvPr>
          <p:cNvSpPr txBox="1"/>
          <p:nvPr/>
        </p:nvSpPr>
        <p:spPr>
          <a:xfrm>
            <a:off x="110987" y="161053"/>
            <a:ext cx="861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2. Tensions are useful in delineating primary and secondary goals</a:t>
            </a:r>
          </a:p>
        </p:txBody>
      </p:sp>
      <p:pic>
        <p:nvPicPr>
          <p:cNvPr id="3074" name="Picture 1">
            <a:extLst>
              <a:ext uri="{FF2B5EF4-FFF2-40B4-BE49-F238E27FC236}">
                <a16:creationId xmlns:a16="http://schemas.microsoft.com/office/drawing/2014/main" id="{BB113641-D9FE-43F1-BD4B-7840E0A4D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85" y="1428916"/>
            <a:ext cx="4829170" cy="327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6D1F78-2C6B-4D7F-938B-E18D92AA7A36}"/>
              </a:ext>
            </a:extLst>
          </p:cNvPr>
          <p:cNvSpPr txBox="1"/>
          <p:nvPr/>
        </p:nvSpPr>
        <p:spPr>
          <a:xfrm>
            <a:off x="3978659" y="5198251"/>
            <a:ext cx="42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Lacey’s Goal Transformation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7B4763-416A-481F-AA2E-6EFED8929293}"/>
              </a:ext>
            </a:extLst>
          </p:cNvPr>
          <p:cNvSpPr/>
          <p:nvPr/>
        </p:nvSpPr>
        <p:spPr>
          <a:xfrm>
            <a:off x="2461846" y="1014884"/>
            <a:ext cx="6712299" cy="1979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0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FDA61-3C7C-454A-ADDC-481909ACF442}"/>
              </a:ext>
            </a:extLst>
          </p:cNvPr>
          <p:cNvSpPr txBox="1"/>
          <p:nvPr/>
        </p:nvSpPr>
        <p:spPr>
          <a:xfrm>
            <a:off x="110987" y="161053"/>
            <a:ext cx="861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2. Tensions are useful in delineating primary and secondary goals</a:t>
            </a:r>
          </a:p>
        </p:txBody>
      </p:sp>
      <p:pic>
        <p:nvPicPr>
          <p:cNvPr id="3074" name="Picture 1">
            <a:extLst>
              <a:ext uri="{FF2B5EF4-FFF2-40B4-BE49-F238E27FC236}">
                <a16:creationId xmlns:a16="http://schemas.microsoft.com/office/drawing/2014/main" id="{BB113641-D9FE-43F1-BD4B-7840E0A4D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85" y="1428916"/>
            <a:ext cx="4829170" cy="327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6D1F78-2C6B-4D7F-938B-E18D92AA7A36}"/>
              </a:ext>
            </a:extLst>
          </p:cNvPr>
          <p:cNvSpPr txBox="1"/>
          <p:nvPr/>
        </p:nvSpPr>
        <p:spPr>
          <a:xfrm>
            <a:off x="3978659" y="5198251"/>
            <a:ext cx="42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Lacey’s Goal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8454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8F8A98-AD8F-4120-BA7C-2A9A9991AFC3}"/>
              </a:ext>
            </a:extLst>
          </p:cNvPr>
          <p:cNvSpPr txBox="1"/>
          <p:nvPr/>
        </p:nvSpPr>
        <p:spPr>
          <a:xfrm>
            <a:off x="516833" y="344556"/>
            <a:ext cx="115558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In this framing of the relationship between emotions, motives, and goals, tensions can be understood as drivers of teachers’ actions. </a:t>
            </a:r>
          </a:p>
          <a:p>
            <a:endParaRPr lang="en-AU" sz="2400" dirty="0"/>
          </a:p>
          <a:p>
            <a:r>
              <a:rPr lang="en-AU" sz="2400" dirty="0"/>
              <a:t>I see tensions as complex collections of opposing forces between possible actions and contrasting motives.</a:t>
            </a:r>
          </a:p>
          <a:p>
            <a:r>
              <a:rPr lang="en-AU" sz="2400" dirty="0"/>
              <a:t> </a:t>
            </a:r>
          </a:p>
          <a:p>
            <a:r>
              <a:rPr lang="en-AU" sz="2400" dirty="0"/>
              <a:t>Tensions give rise to emotional responses that, in turn, make teachers conscious of their motives. </a:t>
            </a:r>
          </a:p>
          <a:p>
            <a:endParaRPr lang="en-AU" sz="2400" dirty="0"/>
          </a:p>
          <a:p>
            <a:r>
              <a:rPr lang="en-AU" sz="2400" dirty="0"/>
              <a:t>Tensions have an emotional nature and, consequently, they act as signals; the teacher feels, through tensions, that the motives of her actions are contradictory.</a:t>
            </a:r>
          </a:p>
          <a:p>
            <a:r>
              <a:rPr lang="en-AU" sz="2400" dirty="0"/>
              <a:t> </a:t>
            </a:r>
          </a:p>
          <a:p>
            <a:r>
              <a:rPr lang="en-AU" sz="2400" dirty="0"/>
              <a:t>As such, tensions drive the teacher to action.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9581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692907-8EF4-4B93-BDEF-39E64A50983B}"/>
              </a:ext>
            </a:extLst>
          </p:cNvPr>
          <p:cNvSpPr txBox="1"/>
          <p:nvPr/>
        </p:nvSpPr>
        <p:spPr>
          <a:xfrm>
            <a:off x="3741192" y="1610436"/>
            <a:ext cx="47096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Thank you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/>
              <a:t>annetterouleau.com</a:t>
            </a:r>
          </a:p>
          <a:p>
            <a:pPr algn="ctr"/>
            <a:r>
              <a:rPr lang="en-CA" sz="3200" dirty="0"/>
              <a:t>@</a:t>
            </a:r>
            <a:r>
              <a:rPr lang="en-CA" sz="3200" dirty="0" err="1"/>
              <a:t>annetterouleau</a:t>
            </a:r>
            <a:endParaRPr lang="en-CA" sz="3200" dirty="0"/>
          </a:p>
          <a:p>
            <a:pPr algn="ctr"/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8112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EC8E0-5A07-40BF-BDD3-C86707D6F07E}"/>
              </a:ext>
            </a:extLst>
          </p:cNvPr>
          <p:cNvSpPr txBox="1"/>
          <p:nvPr/>
        </p:nvSpPr>
        <p:spPr>
          <a:xfrm>
            <a:off x="1160585" y="1285854"/>
            <a:ext cx="281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Learn to drive a manual transmission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BEBF7-8A71-4466-92C5-B323B4B2E7CC}"/>
              </a:ext>
            </a:extLst>
          </p:cNvPr>
          <p:cNvSpPr txBox="1"/>
          <p:nvPr/>
        </p:nvSpPr>
        <p:spPr>
          <a:xfrm>
            <a:off x="1321044" y="2519812"/>
            <a:ext cx="248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Shifting gears, working the clutch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E739C-0260-4B53-892F-43EE42428A23}"/>
              </a:ext>
            </a:extLst>
          </p:cNvPr>
          <p:cNvSpPr txBox="1"/>
          <p:nvPr/>
        </p:nvSpPr>
        <p:spPr>
          <a:xfrm>
            <a:off x="1160585" y="3627647"/>
            <a:ext cx="281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Check the seat, heat, rear view mirror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CBC47-1BDD-4A87-98CE-70AA11EF4BED}"/>
              </a:ext>
            </a:extLst>
          </p:cNvPr>
          <p:cNvSpPr txBox="1"/>
          <p:nvPr/>
        </p:nvSpPr>
        <p:spPr>
          <a:xfrm>
            <a:off x="4037865" y="3627647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/>
              <a:t>UnconsciousOperations</a:t>
            </a:r>
            <a:endParaRPr lang="en-CA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252600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5893042" y="2519813"/>
            <a:ext cx="16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b="1" dirty="0"/>
              <a:t>Conscious Goal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F5341C-B668-46B9-A803-0981D7879C7E}"/>
              </a:ext>
            </a:extLst>
          </p:cNvPr>
          <p:cNvSpPr txBox="1"/>
          <p:nvPr/>
        </p:nvSpPr>
        <p:spPr>
          <a:xfrm>
            <a:off x="7565785" y="3627647"/>
            <a:ext cx="285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Weather, time of 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57ABF-187D-4BB1-9FDD-1CDB19D438BE}"/>
              </a:ext>
            </a:extLst>
          </p:cNvPr>
          <p:cNvSpPr txBox="1"/>
          <p:nvPr/>
        </p:nvSpPr>
        <p:spPr>
          <a:xfrm>
            <a:off x="6027124" y="3630579"/>
            <a:ext cx="185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Conditions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1190B-5E7F-4095-874D-7277BE095F65}"/>
              </a:ext>
            </a:extLst>
          </p:cNvPr>
          <p:cNvSpPr txBox="1"/>
          <p:nvPr/>
        </p:nvSpPr>
        <p:spPr>
          <a:xfrm>
            <a:off x="7565785" y="2519813"/>
            <a:ext cx="389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Smooth coordination of clutch and gears</a:t>
            </a:r>
          </a:p>
        </p:txBody>
      </p:sp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7CF0BE8F-646E-4CC0-BCC6-5F8513CCA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9431" y="247811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98074F-64E3-4923-AD70-FF992DBC343E}"/>
              </a:ext>
            </a:extLst>
          </p:cNvPr>
          <p:cNvSpPr txBox="1"/>
          <p:nvPr/>
        </p:nvSpPr>
        <p:spPr>
          <a:xfrm>
            <a:off x="7565785" y="3627647"/>
            <a:ext cx="330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Speed of the car, position of the gear stick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24BE40-D83C-4962-B65A-B09E4CF1D601}"/>
              </a:ext>
            </a:extLst>
          </p:cNvPr>
          <p:cNvSpPr txBox="1"/>
          <p:nvPr/>
        </p:nvSpPr>
        <p:spPr>
          <a:xfrm>
            <a:off x="7507533" y="1655185"/>
            <a:ext cx="3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I want to drive to school!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E0766E-F484-42BD-9A66-67C3FA2101A1}"/>
              </a:ext>
            </a:extLst>
          </p:cNvPr>
          <p:cNvSpPr/>
          <p:nvPr/>
        </p:nvSpPr>
        <p:spPr>
          <a:xfrm rot="921227">
            <a:off x="10254973" y="1418786"/>
            <a:ext cx="1951484" cy="1200329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2476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4.16667E-7 0.161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84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9EC8E0-5A07-40BF-BDD3-C86707D6F07E}"/>
              </a:ext>
            </a:extLst>
          </p:cNvPr>
          <p:cNvSpPr txBox="1"/>
          <p:nvPr/>
        </p:nvSpPr>
        <p:spPr>
          <a:xfrm>
            <a:off x="1160585" y="1285854"/>
            <a:ext cx="281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Learn to drive a manual transmission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CBC47-1BDD-4A87-98CE-70AA11EF4BED}"/>
              </a:ext>
            </a:extLst>
          </p:cNvPr>
          <p:cNvSpPr txBox="1"/>
          <p:nvPr/>
        </p:nvSpPr>
        <p:spPr>
          <a:xfrm>
            <a:off x="4037865" y="3627647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/>
              <a:t>UnconsciousOperations</a:t>
            </a:r>
            <a:endParaRPr lang="en-CA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252600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5893042" y="2519813"/>
            <a:ext cx="16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b="1" dirty="0"/>
              <a:t>Conscious Goal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57ABF-187D-4BB1-9FDD-1CDB19D438BE}"/>
              </a:ext>
            </a:extLst>
          </p:cNvPr>
          <p:cNvSpPr txBox="1"/>
          <p:nvPr/>
        </p:nvSpPr>
        <p:spPr>
          <a:xfrm>
            <a:off x="6027124" y="3630579"/>
            <a:ext cx="185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Conditions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1190B-5E7F-4095-874D-7277BE095F65}"/>
              </a:ext>
            </a:extLst>
          </p:cNvPr>
          <p:cNvSpPr txBox="1"/>
          <p:nvPr/>
        </p:nvSpPr>
        <p:spPr>
          <a:xfrm>
            <a:off x="7565785" y="2519813"/>
            <a:ext cx="389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Smooth coordination of clutch and gears</a:t>
            </a:r>
          </a:p>
        </p:txBody>
      </p:sp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7CF0BE8F-646E-4CC0-BCC6-5F8513CCA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9431" y="247811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98074F-64E3-4923-AD70-FF992DBC343E}"/>
              </a:ext>
            </a:extLst>
          </p:cNvPr>
          <p:cNvSpPr txBox="1"/>
          <p:nvPr/>
        </p:nvSpPr>
        <p:spPr>
          <a:xfrm>
            <a:off x="7565785" y="3627647"/>
            <a:ext cx="330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Speed of the car, position of the gear stick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24BE40-D83C-4962-B65A-B09E4CF1D601}"/>
              </a:ext>
            </a:extLst>
          </p:cNvPr>
          <p:cNvSpPr txBox="1"/>
          <p:nvPr/>
        </p:nvSpPr>
        <p:spPr>
          <a:xfrm>
            <a:off x="7507533" y="1655185"/>
            <a:ext cx="3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I want to drive to school!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A380E5-616C-45ED-9320-F8C7B474720C}"/>
              </a:ext>
            </a:extLst>
          </p:cNvPr>
          <p:cNvSpPr txBox="1"/>
          <p:nvPr/>
        </p:nvSpPr>
        <p:spPr>
          <a:xfrm>
            <a:off x="1321044" y="3627646"/>
            <a:ext cx="248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Shifting gears, working the clutch</a:t>
            </a:r>
          </a:p>
        </p:txBody>
      </p:sp>
    </p:spTree>
    <p:extLst>
      <p:ext uri="{BB962C8B-B14F-4D97-AF65-F5344CB8AC3E}">
        <p14:creationId xmlns:p14="http://schemas.microsoft.com/office/powerpoint/2010/main" val="80159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 L -0.55808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4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0E460-075E-44C0-BD9A-603E77A746AE}"/>
              </a:ext>
            </a:extLst>
          </p:cNvPr>
          <p:cNvSpPr txBox="1"/>
          <p:nvPr/>
        </p:nvSpPr>
        <p:spPr>
          <a:xfrm>
            <a:off x="4086952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Activity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CBC47-1BDD-4A87-98CE-70AA11EF4BED}"/>
              </a:ext>
            </a:extLst>
          </p:cNvPr>
          <p:cNvSpPr txBox="1"/>
          <p:nvPr/>
        </p:nvSpPr>
        <p:spPr>
          <a:xfrm>
            <a:off x="4037865" y="3627647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/>
              <a:t>UnconsciousOperations</a:t>
            </a:r>
            <a:endParaRPr lang="en-CA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C7F0-8635-4073-860D-52053BBB73F4}"/>
              </a:ext>
            </a:extLst>
          </p:cNvPr>
          <p:cNvSpPr txBox="1"/>
          <p:nvPr/>
        </p:nvSpPr>
        <p:spPr>
          <a:xfrm>
            <a:off x="4072301" y="2526000"/>
            <a:ext cx="18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Conscious</a:t>
            </a:r>
          </a:p>
          <a:p>
            <a:r>
              <a:rPr lang="en-CA" sz="2400" b="1" dirty="0"/>
              <a:t>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45EE2-3DD0-4B29-BD6E-32D695C07677}"/>
              </a:ext>
            </a:extLst>
          </p:cNvPr>
          <p:cNvSpPr txBox="1"/>
          <p:nvPr/>
        </p:nvSpPr>
        <p:spPr>
          <a:xfrm>
            <a:off x="5893042" y="2519813"/>
            <a:ext cx="16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b="1" dirty="0"/>
              <a:t>Conscious Goal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57ABF-187D-4BB1-9FDD-1CDB19D438BE}"/>
              </a:ext>
            </a:extLst>
          </p:cNvPr>
          <p:cNvSpPr txBox="1"/>
          <p:nvPr/>
        </p:nvSpPr>
        <p:spPr>
          <a:xfrm>
            <a:off x="6027124" y="3630579"/>
            <a:ext cx="185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Conditions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95F-F534-4DF1-8871-2BE5CCA901BB}"/>
              </a:ext>
            </a:extLst>
          </p:cNvPr>
          <p:cNvSpPr txBox="1"/>
          <p:nvPr/>
        </p:nvSpPr>
        <p:spPr>
          <a:xfrm>
            <a:off x="6096000" y="1655186"/>
            <a:ext cx="115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Motive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98074F-64E3-4923-AD70-FF992DBC343E}"/>
              </a:ext>
            </a:extLst>
          </p:cNvPr>
          <p:cNvSpPr txBox="1"/>
          <p:nvPr/>
        </p:nvSpPr>
        <p:spPr>
          <a:xfrm>
            <a:off x="7565785" y="3627647"/>
            <a:ext cx="330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Speed of the car, position of the gear stick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24BE40-D83C-4962-B65A-B09E4CF1D601}"/>
              </a:ext>
            </a:extLst>
          </p:cNvPr>
          <p:cNvSpPr txBox="1"/>
          <p:nvPr/>
        </p:nvSpPr>
        <p:spPr>
          <a:xfrm>
            <a:off x="1563198" y="1655185"/>
            <a:ext cx="224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Drive to school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A380E5-616C-45ED-9320-F8C7B474720C}"/>
              </a:ext>
            </a:extLst>
          </p:cNvPr>
          <p:cNvSpPr txBox="1"/>
          <p:nvPr/>
        </p:nvSpPr>
        <p:spPr>
          <a:xfrm>
            <a:off x="1321044" y="3627646"/>
            <a:ext cx="248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Shifting gears, working the clutch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3215A8-3B56-485F-AEF5-3B7885A688EF}"/>
              </a:ext>
            </a:extLst>
          </p:cNvPr>
          <p:cNvSpPr txBox="1"/>
          <p:nvPr/>
        </p:nvSpPr>
        <p:spPr>
          <a:xfrm>
            <a:off x="7565785" y="2513626"/>
            <a:ext cx="330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Arrive safely and on 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10F3AC-75D5-4B18-9293-FAF4763BD722}"/>
              </a:ext>
            </a:extLst>
          </p:cNvPr>
          <p:cNvSpPr txBox="1"/>
          <p:nvPr/>
        </p:nvSpPr>
        <p:spPr>
          <a:xfrm>
            <a:off x="1321044" y="2519813"/>
            <a:ext cx="2513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/>
              <a:t>Plan route, parking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A2352-D347-4315-97A2-D522859A0320}"/>
              </a:ext>
            </a:extLst>
          </p:cNvPr>
          <p:cNvSpPr txBox="1"/>
          <p:nvPr/>
        </p:nvSpPr>
        <p:spPr>
          <a:xfrm>
            <a:off x="7565785" y="1643058"/>
            <a:ext cx="330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412193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EDS-C jpg">
            <a:extLst>
              <a:ext uri="{FF2B5EF4-FFF2-40B4-BE49-F238E27FC236}">
                <a16:creationId xmlns:a16="http://schemas.microsoft.com/office/drawing/2014/main" id="{8ADE747D-A1B5-4774-8143-ACC0FF12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861" y="1414537"/>
            <a:ext cx="5314275" cy="277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895BD7-6FD7-4F27-82ED-8F80E020E501}"/>
              </a:ext>
            </a:extLst>
          </p:cNvPr>
          <p:cNvSpPr/>
          <p:nvPr/>
        </p:nvSpPr>
        <p:spPr>
          <a:xfrm>
            <a:off x="3438861" y="238829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dirty="0">
                <a:ea typeface="PMingLiU" panose="02020500000000000000" pitchFamily="18" charset="-120"/>
              </a:rPr>
              <a:t>The activity hierarchy of </a:t>
            </a:r>
            <a:r>
              <a:rPr lang="en-CA" sz="2400" dirty="0" err="1">
                <a:ea typeface="PMingLiU" panose="02020500000000000000" pitchFamily="18" charset="-120"/>
              </a:rPr>
              <a:t>Leont’ev</a:t>
            </a:r>
            <a:r>
              <a:rPr lang="en-CA" sz="2400" dirty="0">
                <a:ea typeface="PMingLiU" panose="02020500000000000000" pitchFamily="18" charset="-120"/>
              </a:rPr>
              <a:t> (2009)</a:t>
            </a:r>
            <a:endParaRPr lang="en-CA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AB0665-DE7A-4F01-85A0-AA63D11982E0}"/>
              </a:ext>
            </a:extLst>
          </p:cNvPr>
          <p:cNvSpPr txBox="1"/>
          <p:nvPr/>
        </p:nvSpPr>
        <p:spPr>
          <a:xfrm>
            <a:off x="636102" y="4902536"/>
            <a:ext cx="11158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Activity theory is an approach that aims to understand individual human beings in their natural everyday life circumstances, through an analysis of their activities.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667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A010198-BBEB-46A5-99F6-AE5824701978}"/>
              </a:ext>
            </a:extLst>
          </p:cNvPr>
          <p:cNvSpPr/>
          <p:nvPr/>
        </p:nvSpPr>
        <p:spPr>
          <a:xfrm>
            <a:off x="477078" y="318704"/>
            <a:ext cx="112378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Activity is considered the key source of development of both the object and the subject.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development occurs through “construction and resolution of successively evolving tensions or contradictions in a complex system” (Engeström, 1999, p. 384).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is a dialectical understanding of tension in that tension is not considered as a point of failure in the activity, nor an obstacle to be overcome. Rather than ending points, tensions are starting places (Foot, 2014). </a:t>
            </a:r>
          </a:p>
        </p:txBody>
      </p:sp>
    </p:spTree>
    <p:extLst>
      <p:ext uri="{BB962C8B-B14F-4D97-AF65-F5344CB8AC3E}">
        <p14:creationId xmlns:p14="http://schemas.microsoft.com/office/powerpoint/2010/main" val="281501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427D59-8B13-43C4-A0BD-25F56E5851B9}"/>
              </a:ext>
            </a:extLst>
          </p:cNvPr>
          <p:cNvSpPr txBox="1"/>
          <p:nvPr/>
        </p:nvSpPr>
        <p:spPr>
          <a:xfrm>
            <a:off x="530087" y="381000"/>
            <a:ext cx="114366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Tensions are essential for understanding the motivation behind particular goals and actions (Engeström, 2009). </a:t>
            </a:r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algn="ctr"/>
            <a:r>
              <a:rPr lang="en-CA" sz="2400" dirty="0"/>
              <a:t>Conflicting needs</a:t>
            </a:r>
          </a:p>
          <a:p>
            <a:pPr algn="ctr"/>
            <a:endParaRPr lang="en-CA" sz="2400" dirty="0"/>
          </a:p>
          <a:p>
            <a:pPr algn="ctr"/>
            <a:r>
              <a:rPr lang="en-CA" sz="2400" dirty="0"/>
              <a:t>and/or</a:t>
            </a:r>
          </a:p>
          <a:p>
            <a:pPr algn="ctr"/>
            <a:endParaRPr lang="en-CA" sz="2400" dirty="0"/>
          </a:p>
          <a:p>
            <a:pPr algn="ctr"/>
            <a:r>
              <a:rPr lang="en-CA" sz="2400" dirty="0"/>
              <a:t>Conflict between a need and the actions that are allowed to be done to satisfy it.</a:t>
            </a:r>
          </a:p>
          <a:p>
            <a:pPr algn="ctr"/>
            <a:endParaRPr lang="en-CA" sz="2400" dirty="0"/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86D4CCDE-EC62-4410-996C-B9EE70A86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670" y="2633093"/>
            <a:ext cx="1276660" cy="47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Tension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CED9FD54-348E-476B-B8D4-07E54D6B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243C382-F893-414A-9BCB-168F2A7B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C23CCD44-ADBF-46AC-A9F0-0A1D1309B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6377243-C42E-4390-A08D-A27175E664D2}"/>
              </a:ext>
            </a:extLst>
          </p:cNvPr>
          <p:cNvGrpSpPr/>
          <p:nvPr/>
        </p:nvGrpSpPr>
        <p:grpSpPr>
          <a:xfrm>
            <a:off x="4834067" y="1152945"/>
            <a:ext cx="2523865" cy="2276055"/>
            <a:chOff x="4654989" y="1292477"/>
            <a:chExt cx="2523865" cy="2276055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E26C867-A09B-438C-A8C3-20AC58FD817D}"/>
                </a:ext>
              </a:extLst>
            </p:cNvPr>
            <p:cNvGrpSpPr/>
            <p:nvPr/>
          </p:nvGrpSpPr>
          <p:grpSpPr>
            <a:xfrm>
              <a:off x="4654989" y="1898764"/>
              <a:ext cx="2523865" cy="1669768"/>
              <a:chOff x="704365" y="5413516"/>
              <a:chExt cx="2523865" cy="1669768"/>
            </a:xfrm>
          </p:grpSpPr>
          <p:pic>
            <p:nvPicPr>
              <p:cNvPr id="12" name="Picture 11" descr="Image result for zigzag line">
                <a:extLst>
                  <a:ext uri="{FF2B5EF4-FFF2-40B4-BE49-F238E27FC236}">
                    <a16:creationId xmlns:a16="http://schemas.microsoft.com/office/drawing/2014/main" id="{5CD28382-7B2F-4804-ADDA-836D006F0B4A}"/>
                  </a:ext>
                </a:extLst>
              </p:cNvPr>
              <p:cNvPicPr/>
              <p:nvPr/>
            </p:nvPicPr>
            <p:blipFill rotWithShape="1">
              <a:blip r:embed="rId3" cstate="print">
                <a:alphaModFix/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871"/>
              <a:stretch/>
            </p:blipFill>
            <p:spPr bwMode="auto">
              <a:xfrm rot="16200000">
                <a:off x="2189850" y="6044903"/>
                <a:ext cx="800097" cy="1276663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3" name="Picture 12" descr="Image result for zigzag line">
                <a:extLst>
                  <a:ext uri="{FF2B5EF4-FFF2-40B4-BE49-F238E27FC236}">
                    <a16:creationId xmlns:a16="http://schemas.microsoft.com/office/drawing/2014/main" id="{5BE61388-EF10-4CFA-94FF-A12E8023547B}"/>
                  </a:ext>
                </a:extLst>
              </p:cNvPr>
              <p:cNvPicPr/>
              <p:nvPr/>
            </p:nvPicPr>
            <p:blipFill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871"/>
              <a:stretch/>
            </p:blipFill>
            <p:spPr bwMode="auto">
              <a:xfrm rot="16200000">
                <a:off x="942028" y="6044283"/>
                <a:ext cx="801338" cy="1276663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1A66422-EE7F-42E8-9712-A5FCC4EE42E7}"/>
                  </a:ext>
                </a:extLst>
              </p:cNvPr>
              <p:cNvCxnSpPr/>
              <p:nvPr/>
            </p:nvCxnSpPr>
            <p:spPr>
              <a:xfrm flipV="1">
                <a:off x="1347062" y="5931592"/>
                <a:ext cx="605596" cy="3441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1B5FE56-F35D-4FB7-AA47-6E8967CA645A}"/>
                  </a:ext>
                </a:extLst>
              </p:cNvPr>
              <p:cNvCxnSpPr/>
              <p:nvPr/>
            </p:nvCxnSpPr>
            <p:spPr>
              <a:xfrm>
                <a:off x="1952658" y="5941530"/>
                <a:ext cx="654699" cy="3342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F52DB071-F8FA-4755-93A9-4ED59FC3F099}"/>
                  </a:ext>
                </a:extLst>
              </p:cNvPr>
              <p:cNvCxnSpPr/>
              <p:nvPr/>
            </p:nvCxnSpPr>
            <p:spPr>
              <a:xfrm flipV="1">
                <a:off x="1952658" y="5413516"/>
                <a:ext cx="0" cy="5317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4C065D8-B733-41B7-AAFB-441E51836A4A}"/>
                </a:ext>
              </a:extLst>
            </p:cNvPr>
            <p:cNvSpPr txBox="1"/>
            <p:nvPr/>
          </p:nvSpPr>
          <p:spPr>
            <a:xfrm>
              <a:off x="5398990" y="1292477"/>
              <a:ext cx="1035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Action</a:t>
              </a:r>
              <a:endParaRPr lang="en-CA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47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17332</TotalTime>
  <Words>1446</Words>
  <Application>Microsoft Office PowerPoint</Application>
  <PresentationFormat>Widescreen</PresentationFormat>
  <Paragraphs>304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Rouleau</dc:creator>
  <cp:lastModifiedBy>Annette Rouleau</cp:lastModifiedBy>
  <cp:revision>81</cp:revision>
  <cp:lastPrinted>2019-07-08T17:52:44Z</cp:lastPrinted>
  <dcterms:created xsi:type="dcterms:W3CDTF">2018-10-28T04:03:04Z</dcterms:created>
  <dcterms:modified xsi:type="dcterms:W3CDTF">2019-07-09T13:02:34Z</dcterms:modified>
</cp:coreProperties>
</file>