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26"/>
  </p:notesMasterIdLst>
  <p:sldIdLst>
    <p:sldId id="270" r:id="rId2"/>
    <p:sldId id="260" r:id="rId3"/>
    <p:sldId id="296" r:id="rId4"/>
    <p:sldId id="271" r:id="rId5"/>
    <p:sldId id="264" r:id="rId6"/>
    <p:sldId id="285" r:id="rId7"/>
    <p:sldId id="289" r:id="rId8"/>
    <p:sldId id="280" r:id="rId9"/>
    <p:sldId id="282" r:id="rId10"/>
    <p:sldId id="284" r:id="rId11"/>
    <p:sldId id="288" r:id="rId12"/>
    <p:sldId id="290" r:id="rId13"/>
    <p:sldId id="258" r:id="rId14"/>
    <p:sldId id="269" r:id="rId15"/>
    <p:sldId id="274" r:id="rId16"/>
    <p:sldId id="273" r:id="rId17"/>
    <p:sldId id="272" r:id="rId18"/>
    <p:sldId id="275" r:id="rId19"/>
    <p:sldId id="276" r:id="rId20"/>
    <p:sldId id="293" r:id="rId21"/>
    <p:sldId id="294" r:id="rId22"/>
    <p:sldId id="286" r:id="rId23"/>
    <p:sldId id="295" r:id="rId24"/>
    <p:sldId id="297" r:id="rId2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vertBarState="maximized">
    <p:restoredLeft sz="15131" autoAdjust="0"/>
    <p:restoredTop sz="94660"/>
  </p:normalViewPr>
  <p:slideViewPr>
    <p:cSldViewPr>
      <p:cViewPr varScale="1">
        <p:scale>
          <a:sx n="111" d="100"/>
          <a:sy n="111" d="100"/>
        </p:scale>
        <p:origin x="-1602"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7" d="100"/>
          <a:sy n="87" d="100"/>
        </p:scale>
        <p:origin x="-3768" y="-78"/>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1" tIns="46582" rIns="93161" bIns="46582" rtlCol="0"/>
          <a:lstStyle>
            <a:lvl1pPr algn="l">
              <a:defRPr sz="1200"/>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lIns="93161" tIns="46582" rIns="93161" bIns="46582" rtlCol="0"/>
          <a:lstStyle>
            <a:lvl1pPr algn="r">
              <a:defRPr sz="1200"/>
            </a:lvl1pPr>
          </a:lstStyle>
          <a:p>
            <a:fld id="{E59767CD-C0AF-4241-8085-AD544A6CA5A3}" type="datetimeFigureOut">
              <a:rPr lang="en-US" smtClean="0"/>
              <a:t>1/22/2014</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61" tIns="46582" rIns="93161" bIns="46582"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1" tIns="46582" rIns="93161" bIns="4658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3161" tIns="46582" rIns="93161"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6"/>
            <a:ext cx="3037840" cy="464820"/>
          </a:xfrm>
          <a:prstGeom prst="rect">
            <a:avLst/>
          </a:prstGeom>
        </p:spPr>
        <p:txBody>
          <a:bodyPr vert="horz" lIns="93161" tIns="46582" rIns="93161" bIns="46582" rtlCol="0" anchor="b"/>
          <a:lstStyle>
            <a:lvl1pPr algn="r">
              <a:defRPr sz="1200"/>
            </a:lvl1pPr>
          </a:lstStyle>
          <a:p>
            <a:fld id="{A8199B9B-DC9F-4292-BC1B-4C5D55BA987D}" type="slidenum">
              <a:rPr lang="en-US" smtClean="0"/>
              <a:t>‹#›</a:t>
            </a:fld>
            <a:endParaRPr lang="en-US"/>
          </a:p>
        </p:txBody>
      </p:sp>
    </p:spTree>
    <p:extLst>
      <p:ext uri="{BB962C8B-B14F-4D97-AF65-F5344CB8AC3E}">
        <p14:creationId xmlns:p14="http://schemas.microsoft.com/office/powerpoint/2010/main" val="1472198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youtu.be/YYnSKwaQxW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youtu.be/aziNybUDDF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youtu.be/eqRcpA5rYT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199B9B-DC9F-4292-BC1B-4C5D55BA987D}" type="slidenum">
              <a:rPr lang="en-US" smtClean="0"/>
              <a:t>1</a:t>
            </a:fld>
            <a:endParaRPr lang="en-US"/>
          </a:p>
        </p:txBody>
      </p:sp>
    </p:spTree>
    <p:extLst>
      <p:ext uri="{BB962C8B-B14F-4D97-AF65-F5344CB8AC3E}">
        <p14:creationId xmlns:p14="http://schemas.microsoft.com/office/powerpoint/2010/main" val="3145932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r>
              <a:rPr lang="en-US" baseline="0" dirty="0" smtClean="0"/>
              <a:t> – 2:26 – Classroom Walk Through</a:t>
            </a:r>
            <a:endParaRPr lang="en-US" dirty="0" smtClean="0"/>
          </a:p>
          <a:p>
            <a:r>
              <a:rPr lang="en-US" dirty="0">
                <a:hlinkClick r:id="rId3"/>
              </a:rPr>
              <a:t>http://youtu.be/YYnSKwaQxWM</a:t>
            </a:r>
            <a:endParaRPr lang="en-US" dirty="0"/>
          </a:p>
          <a:p>
            <a:endParaRPr lang="en-US" dirty="0"/>
          </a:p>
          <a:p>
            <a:r>
              <a:rPr lang="en-US" dirty="0" smtClean="0"/>
              <a:t>Before:</a:t>
            </a:r>
          </a:p>
          <a:p>
            <a:r>
              <a:rPr lang="en-US" dirty="0" smtClean="0"/>
              <a:t>Okay, that beginning part was a little heavy… it’s time for levity.</a:t>
            </a:r>
          </a:p>
          <a:p>
            <a:endParaRPr lang="en-US" dirty="0" smtClean="0"/>
          </a:p>
          <a:p>
            <a:r>
              <a:rPr lang="en-US" dirty="0" smtClean="0"/>
              <a:t>Although we can always find areas of improvement, we all have strengths and fortunately for us, our </a:t>
            </a:r>
            <a:r>
              <a:rPr lang="en-US" dirty="0"/>
              <a:t>P</a:t>
            </a:r>
            <a:r>
              <a:rPr lang="en-US" dirty="0" smtClean="0"/>
              <a:t>rincipals are actually eager to come into our classrooms and see evidence of differentiated instruction.</a:t>
            </a:r>
          </a:p>
          <a:p>
            <a:endParaRPr lang="en-US" dirty="0"/>
          </a:p>
          <a:p>
            <a:r>
              <a:rPr lang="en-US" dirty="0" smtClean="0"/>
              <a:t>After:</a:t>
            </a:r>
          </a:p>
          <a:p>
            <a:r>
              <a:rPr lang="en-US" dirty="0" smtClean="0"/>
              <a:t>What changes will Principals have seen in yours since last September?</a:t>
            </a:r>
          </a:p>
          <a:p>
            <a:endParaRPr lang="en-US" dirty="0"/>
          </a:p>
          <a:p>
            <a:r>
              <a:rPr lang="en-US" dirty="0" smtClean="0"/>
              <a:t>Pre-assessments?</a:t>
            </a:r>
          </a:p>
          <a:p>
            <a:r>
              <a:rPr lang="en-US" dirty="0" smtClean="0"/>
              <a:t>Formative assessments?</a:t>
            </a:r>
          </a:p>
          <a:p>
            <a:r>
              <a:rPr lang="en-US" dirty="0" smtClean="0"/>
              <a:t>Flexible grouping?</a:t>
            </a:r>
          </a:p>
          <a:p>
            <a:r>
              <a:rPr lang="en-US" dirty="0" smtClean="0"/>
              <a:t>Student collaboration?</a:t>
            </a:r>
          </a:p>
          <a:p>
            <a:r>
              <a:rPr lang="en-US" dirty="0" smtClean="0"/>
              <a:t>Student choice?</a:t>
            </a:r>
          </a:p>
          <a:p>
            <a:r>
              <a:rPr lang="en-US" dirty="0" smtClean="0"/>
              <a:t>Anchor activities?</a:t>
            </a:r>
          </a:p>
          <a:p>
            <a:r>
              <a:rPr lang="en-US" dirty="0" smtClean="0"/>
              <a:t>Tiered activities?               </a:t>
            </a:r>
          </a:p>
        </p:txBody>
      </p:sp>
      <p:sp>
        <p:nvSpPr>
          <p:cNvPr id="4" name="Slide Number Placeholder 3"/>
          <p:cNvSpPr>
            <a:spLocks noGrp="1"/>
          </p:cNvSpPr>
          <p:nvPr>
            <p:ph type="sldNum" sz="quarter" idx="10"/>
          </p:nvPr>
        </p:nvSpPr>
        <p:spPr/>
        <p:txBody>
          <a:bodyPr/>
          <a:lstStyle/>
          <a:p>
            <a:fld id="{A8199B9B-DC9F-4292-BC1B-4C5D55BA987D}" type="slidenum">
              <a:rPr lang="en-US" smtClean="0"/>
              <a:t>10</a:t>
            </a:fld>
            <a:endParaRPr lang="en-US"/>
          </a:p>
        </p:txBody>
      </p:sp>
    </p:spTree>
    <p:extLst>
      <p:ext uri="{BB962C8B-B14F-4D97-AF65-F5344CB8AC3E}">
        <p14:creationId xmlns:p14="http://schemas.microsoft.com/office/powerpoint/2010/main" val="3256835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Nim</a:t>
            </a:r>
            <a:endParaRPr lang="en-US" dirty="0"/>
          </a:p>
          <a:p>
            <a:r>
              <a:rPr lang="en-US" dirty="0"/>
              <a:t>Groups of two – 7 tiles/group</a:t>
            </a:r>
          </a:p>
          <a:p>
            <a:r>
              <a:rPr lang="en-US" dirty="0"/>
              <a:t>Alternating turns, each player can choose to remove one or two tiles.</a:t>
            </a:r>
          </a:p>
          <a:p>
            <a:r>
              <a:rPr lang="en-US" dirty="0"/>
              <a:t>Winner is the person who gets to take the last block(s).</a:t>
            </a:r>
          </a:p>
          <a:p>
            <a:r>
              <a:rPr lang="en-US" dirty="0"/>
              <a:t>Goal:  Is there a way to ensure that you win every time?</a:t>
            </a:r>
          </a:p>
          <a:p>
            <a:endParaRPr lang="en-US" dirty="0"/>
          </a:p>
          <a:p>
            <a:r>
              <a:rPr lang="en-US" dirty="0"/>
              <a:t>Check for understanding by offering to play them.  </a:t>
            </a:r>
          </a:p>
          <a:p>
            <a:r>
              <a:rPr lang="en-US" dirty="0"/>
              <a:t>First question:  Who goes first?  If they have no idea, or say it doesn’t matter, than you know they don’t have the correct strategy.  Because if played correctly, whomever goes first will ALWAYS win.</a:t>
            </a:r>
          </a:p>
          <a:p>
            <a:r>
              <a:rPr lang="en-US" dirty="0"/>
              <a:t>The trick is to try and arrange it so that you can anticipate having three tiles at the end – whatever they pick – one or two – leaves you able to take the remainder.</a:t>
            </a:r>
          </a:p>
          <a:p>
            <a:endParaRPr lang="en-US" dirty="0"/>
          </a:p>
          <a:p>
            <a:r>
              <a:rPr lang="en-US" dirty="0"/>
              <a:t>Infinite variations for those that figure out 7 tiles:</a:t>
            </a:r>
          </a:p>
          <a:p>
            <a:r>
              <a:rPr lang="en-US" dirty="0"/>
              <a:t>11 – whomever goes first wins – same pattern</a:t>
            </a:r>
          </a:p>
          <a:p>
            <a:r>
              <a:rPr lang="en-US" dirty="0"/>
              <a:t>15 – whomever goes first loses</a:t>
            </a:r>
          </a:p>
          <a:p>
            <a:r>
              <a:rPr lang="en-US" dirty="0"/>
              <a:t>15 (taking 1, 2 or 3 tiles) – whomever goes first wins (anticipate groups of 4)</a:t>
            </a:r>
          </a:p>
          <a:p>
            <a:endParaRPr lang="en-US" dirty="0"/>
          </a:p>
          <a:p>
            <a:r>
              <a:rPr lang="en-US" dirty="0"/>
              <a:t>Alternatively, you could ask:  Is there a number of tiles, that whomever goes first loses?</a:t>
            </a:r>
          </a:p>
          <a:p>
            <a:endParaRPr lang="en-US" dirty="0"/>
          </a:p>
        </p:txBody>
      </p:sp>
      <p:sp>
        <p:nvSpPr>
          <p:cNvPr id="4" name="Slide Number Placeholder 3"/>
          <p:cNvSpPr>
            <a:spLocks noGrp="1"/>
          </p:cNvSpPr>
          <p:nvPr>
            <p:ph type="sldNum" sz="quarter" idx="10"/>
          </p:nvPr>
        </p:nvSpPr>
        <p:spPr/>
        <p:txBody>
          <a:bodyPr/>
          <a:lstStyle/>
          <a:p>
            <a:fld id="{A8199B9B-DC9F-4292-BC1B-4C5D55BA987D}" type="slidenum">
              <a:rPr lang="en-US" smtClean="0"/>
              <a:t>11</a:t>
            </a:fld>
            <a:endParaRPr lang="en-US"/>
          </a:p>
        </p:txBody>
      </p:sp>
    </p:spTree>
    <p:extLst>
      <p:ext uri="{BB962C8B-B14F-4D97-AF65-F5344CB8AC3E}">
        <p14:creationId xmlns:p14="http://schemas.microsoft.com/office/powerpoint/2010/main" val="3158608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Integral part </a:t>
            </a:r>
            <a:r>
              <a:rPr lang="en-US" dirty="0"/>
              <a:t>of the </a:t>
            </a:r>
            <a:r>
              <a:rPr lang="en-US" dirty="0" smtClean="0"/>
              <a:t>teaching/learning </a:t>
            </a:r>
            <a:r>
              <a:rPr lang="en-US" dirty="0"/>
              <a:t>process</a:t>
            </a:r>
          </a:p>
          <a:p>
            <a:endParaRPr lang="en-US" dirty="0"/>
          </a:p>
          <a:p>
            <a:r>
              <a:rPr lang="en-US" dirty="0" smtClean="0"/>
              <a:t>shouldn’t </a:t>
            </a:r>
            <a:r>
              <a:rPr lang="en-US" dirty="0"/>
              <a:t>be for a grade</a:t>
            </a:r>
          </a:p>
          <a:p>
            <a:endParaRPr lang="en-US" dirty="0"/>
          </a:p>
          <a:p>
            <a:r>
              <a:rPr lang="en-US" dirty="0"/>
              <a:t>Formative assessment is like going to the doctor for a preventative check-up and finding out you have high blood pressure.</a:t>
            </a:r>
          </a:p>
          <a:p>
            <a:r>
              <a:rPr lang="en-US" dirty="0"/>
              <a:t>At this check-up, you would get feedback and input on how to lower your blood pressure.</a:t>
            </a:r>
          </a:p>
          <a:p>
            <a:r>
              <a:rPr lang="en-US" dirty="0"/>
              <a:t>Formative assessments keep you off the autopsy table when it’s too late to fix or prevent the damage. (Justin </a:t>
            </a:r>
            <a:r>
              <a:rPr lang="en-US" dirty="0" err="1"/>
              <a:t>Tarte</a:t>
            </a:r>
            <a:r>
              <a:rPr lang="en-US" dirty="0"/>
              <a: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8199B9B-DC9F-4292-BC1B-4C5D55BA987D}" type="slidenum">
              <a:rPr lang="en-US" smtClean="0"/>
              <a:t>12</a:t>
            </a:fld>
            <a:endParaRPr lang="en-US"/>
          </a:p>
        </p:txBody>
      </p:sp>
    </p:spTree>
    <p:extLst>
      <p:ext uri="{BB962C8B-B14F-4D97-AF65-F5344CB8AC3E}">
        <p14:creationId xmlns:p14="http://schemas.microsoft.com/office/powerpoint/2010/main" val="170254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teachers write any number between 0 and 1000 on a piece of paper.  Try not to show anyone.</a:t>
            </a:r>
          </a:p>
          <a:p>
            <a:r>
              <a:rPr lang="en-US" dirty="0" smtClean="0"/>
              <a:t>Have all get up and find at least one other person that they can form a group with according to an attribute their numbers have in common. Try to keep strategy quiet.</a:t>
            </a:r>
          </a:p>
          <a:p>
            <a:r>
              <a:rPr lang="en-US" dirty="0" smtClean="0"/>
              <a:t>Lead teacher circulates and gets stragglers into groups.</a:t>
            </a:r>
          </a:p>
          <a:p>
            <a:r>
              <a:rPr lang="en-US" dirty="0" smtClean="0"/>
              <a:t>After almost all are in groups, halt the activity and have any ungrouped come to the front. </a:t>
            </a:r>
          </a:p>
          <a:p>
            <a:r>
              <a:rPr lang="en-US" dirty="0" smtClean="0"/>
              <a:t>Show their number and see if any groups can fit them in.</a:t>
            </a:r>
          </a:p>
          <a:p>
            <a:r>
              <a:rPr lang="en-US" dirty="0"/>
              <a:t>Groups write their numbers down on whiteboard space.</a:t>
            </a:r>
          </a:p>
          <a:p>
            <a:r>
              <a:rPr lang="en-US" dirty="0" smtClean="0"/>
              <a:t>Allow a couple minutes for people to walk around and privately guess a group’s attribute.</a:t>
            </a:r>
            <a:endParaRPr lang="en-US" dirty="0"/>
          </a:p>
          <a:p>
            <a:r>
              <a:rPr lang="en-US" dirty="0" smtClean="0"/>
              <a:t>Gather  whole group together in front of white space, and allow two guesses.</a:t>
            </a:r>
          </a:p>
          <a:p>
            <a:r>
              <a:rPr lang="en-US" dirty="0" smtClean="0"/>
              <a:t>I usually start with who thinks they have an easy attribute?  Difficult attribute?</a:t>
            </a:r>
          </a:p>
          <a:p>
            <a:endParaRPr lang="en-US" dirty="0" smtClean="0"/>
          </a:p>
          <a:p>
            <a:endParaRPr lang="en-US" dirty="0"/>
          </a:p>
          <a:p>
            <a:r>
              <a:rPr lang="en-US" dirty="0"/>
              <a:t>Could use this in so many subject areas:</a:t>
            </a:r>
          </a:p>
          <a:p>
            <a:endParaRPr lang="en-US" dirty="0"/>
          </a:p>
          <a:p>
            <a:r>
              <a:rPr lang="en-US" dirty="0"/>
              <a:t>Draw a shape.</a:t>
            </a:r>
          </a:p>
          <a:p>
            <a:r>
              <a:rPr lang="en-US" dirty="0"/>
              <a:t>Write one of our spelling words.</a:t>
            </a:r>
          </a:p>
          <a:p>
            <a:r>
              <a:rPr lang="en-US" dirty="0"/>
              <a:t>Write an integer… irrational number… </a:t>
            </a:r>
            <a:r>
              <a:rPr lang="en-US" dirty="0" smtClean="0"/>
              <a:t>proper/improper fraction…</a:t>
            </a:r>
            <a:endParaRPr lang="en-US" dirty="0"/>
          </a:p>
          <a:p>
            <a:r>
              <a:rPr lang="en-US" dirty="0" smtClean="0"/>
              <a:t>Write </a:t>
            </a:r>
            <a:r>
              <a:rPr lang="en-US" dirty="0"/>
              <a:t>an algebraic expression.</a:t>
            </a:r>
          </a:p>
          <a:p>
            <a:r>
              <a:rPr lang="en-US" dirty="0"/>
              <a:t>Write an element.</a:t>
            </a:r>
          </a:p>
          <a:p>
            <a:endParaRPr lang="en-US" dirty="0"/>
          </a:p>
        </p:txBody>
      </p:sp>
      <p:sp>
        <p:nvSpPr>
          <p:cNvPr id="4" name="Slide Number Placeholder 3"/>
          <p:cNvSpPr>
            <a:spLocks noGrp="1"/>
          </p:cNvSpPr>
          <p:nvPr>
            <p:ph type="sldNum" sz="quarter" idx="10"/>
          </p:nvPr>
        </p:nvSpPr>
        <p:spPr/>
        <p:txBody>
          <a:bodyPr/>
          <a:lstStyle/>
          <a:p>
            <a:fld id="{7BB2FE00-E35F-4E54-8D3D-DAB305764697}" type="slidenum">
              <a:rPr lang="en-US" smtClean="0"/>
              <a:t>13</a:t>
            </a:fld>
            <a:endParaRPr lang="en-US"/>
          </a:p>
        </p:txBody>
      </p:sp>
    </p:spTree>
    <p:extLst>
      <p:ext uri="{BB962C8B-B14F-4D97-AF65-F5344CB8AC3E}">
        <p14:creationId xmlns:p14="http://schemas.microsoft.com/office/powerpoint/2010/main" val="2525587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Watch vid of teacher utilizing this strategy in a high school English</a:t>
            </a:r>
            <a:r>
              <a:rPr lang="en-US" baseline="0" dirty="0" smtClean="0"/>
              <a:t> classroom.</a:t>
            </a:r>
          </a:p>
          <a:p>
            <a:endParaRPr lang="en-US" baseline="0" dirty="0" smtClean="0"/>
          </a:p>
          <a:p>
            <a:r>
              <a:rPr lang="en-US" baseline="0" dirty="0" smtClean="0"/>
              <a:t>Then:</a:t>
            </a:r>
            <a:endParaRPr lang="en-US" dirty="0" smtClean="0"/>
          </a:p>
          <a:p>
            <a:r>
              <a:rPr lang="en-US" dirty="0" smtClean="0"/>
              <a:t>Whole group standing.</a:t>
            </a:r>
          </a:p>
          <a:p>
            <a:endParaRPr lang="en-US" dirty="0"/>
          </a:p>
          <a:p>
            <a:r>
              <a:rPr lang="en-US" dirty="0" smtClean="0"/>
              <a:t>Designate one side of the room AGREE and the other DISAGREE.</a:t>
            </a:r>
          </a:p>
          <a:p>
            <a:endParaRPr lang="en-US" dirty="0"/>
          </a:p>
          <a:p>
            <a:r>
              <a:rPr lang="en-US" dirty="0" smtClean="0"/>
              <a:t>As the next few slides appear they have to pick a side.</a:t>
            </a:r>
          </a:p>
          <a:p>
            <a:endParaRPr lang="en-US" dirty="0"/>
          </a:p>
          <a:p>
            <a:r>
              <a:rPr lang="en-US" dirty="0" smtClean="0"/>
              <a:t>Each time, select one or two people from each side to offer their rationale.</a:t>
            </a:r>
            <a:endParaRPr lang="en-US" dirty="0"/>
          </a:p>
        </p:txBody>
      </p:sp>
      <p:sp>
        <p:nvSpPr>
          <p:cNvPr id="4" name="Slide Number Placeholder 3"/>
          <p:cNvSpPr>
            <a:spLocks noGrp="1"/>
          </p:cNvSpPr>
          <p:nvPr>
            <p:ph type="sldNum" sz="quarter" idx="10"/>
          </p:nvPr>
        </p:nvSpPr>
        <p:spPr/>
        <p:txBody>
          <a:bodyPr/>
          <a:lstStyle/>
          <a:p>
            <a:fld id="{A8199B9B-DC9F-4292-BC1B-4C5D55BA987D}" type="slidenum">
              <a:rPr lang="en-US" smtClean="0"/>
              <a:t>14</a:t>
            </a:fld>
            <a:endParaRPr lang="en-US"/>
          </a:p>
        </p:txBody>
      </p:sp>
    </p:spTree>
    <p:extLst>
      <p:ext uri="{BB962C8B-B14F-4D97-AF65-F5344CB8AC3E}">
        <p14:creationId xmlns:p14="http://schemas.microsoft.com/office/powerpoint/2010/main" val="3158608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199B9B-DC9F-4292-BC1B-4C5D55BA987D}" type="slidenum">
              <a:rPr lang="en-US" smtClean="0"/>
              <a:t>15</a:t>
            </a:fld>
            <a:endParaRPr lang="en-US"/>
          </a:p>
        </p:txBody>
      </p:sp>
    </p:spTree>
    <p:extLst>
      <p:ext uri="{BB962C8B-B14F-4D97-AF65-F5344CB8AC3E}">
        <p14:creationId xmlns:p14="http://schemas.microsoft.com/office/powerpoint/2010/main" val="1636182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199B9B-DC9F-4292-BC1B-4C5D55BA987D}" type="slidenum">
              <a:rPr lang="en-US" smtClean="0"/>
              <a:t>16</a:t>
            </a:fld>
            <a:endParaRPr lang="en-US"/>
          </a:p>
        </p:txBody>
      </p:sp>
    </p:spTree>
    <p:extLst>
      <p:ext uri="{BB962C8B-B14F-4D97-AF65-F5344CB8AC3E}">
        <p14:creationId xmlns:p14="http://schemas.microsoft.com/office/powerpoint/2010/main" val="3670811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199B9B-DC9F-4292-BC1B-4C5D55BA987D}" type="slidenum">
              <a:rPr lang="en-US" smtClean="0"/>
              <a:t>17</a:t>
            </a:fld>
            <a:endParaRPr lang="en-US"/>
          </a:p>
        </p:txBody>
      </p:sp>
    </p:spTree>
    <p:extLst>
      <p:ext uri="{BB962C8B-B14F-4D97-AF65-F5344CB8AC3E}">
        <p14:creationId xmlns:p14="http://schemas.microsoft.com/office/powerpoint/2010/main" val="255364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199B9B-DC9F-4292-BC1B-4C5D55BA987D}" type="slidenum">
              <a:rPr lang="en-US" smtClean="0"/>
              <a:t>18</a:t>
            </a:fld>
            <a:endParaRPr lang="en-US"/>
          </a:p>
        </p:txBody>
      </p:sp>
    </p:spTree>
    <p:extLst>
      <p:ext uri="{BB962C8B-B14F-4D97-AF65-F5344CB8AC3E}">
        <p14:creationId xmlns:p14="http://schemas.microsoft.com/office/powerpoint/2010/main" val="449161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199B9B-DC9F-4292-BC1B-4C5D55BA987D}" type="slidenum">
              <a:rPr lang="en-US" smtClean="0"/>
              <a:t>19</a:t>
            </a:fld>
            <a:endParaRPr lang="en-US"/>
          </a:p>
        </p:txBody>
      </p:sp>
    </p:spTree>
    <p:extLst>
      <p:ext uri="{BB962C8B-B14F-4D97-AF65-F5344CB8AC3E}">
        <p14:creationId xmlns:p14="http://schemas.microsoft.com/office/powerpoint/2010/main" val="1539987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 2:06 – </a:t>
            </a:r>
            <a:r>
              <a:rPr lang="en-US" dirty="0" err="1" smtClean="0"/>
              <a:t>Hillsong</a:t>
            </a:r>
            <a:r>
              <a:rPr lang="en-US" dirty="0" smtClean="0"/>
              <a:t>:  Lord, I Lift Your Name On High</a:t>
            </a:r>
          </a:p>
          <a:p>
            <a:r>
              <a:rPr lang="en-US" dirty="0" smtClean="0"/>
              <a:t>                           </a:t>
            </a:r>
            <a:r>
              <a:rPr lang="en-US" dirty="0" smtClean="0">
                <a:hlinkClick r:id="rId3"/>
              </a:rPr>
              <a:t>http</a:t>
            </a:r>
            <a:r>
              <a:rPr lang="en-US" dirty="0">
                <a:hlinkClick r:id="rId3"/>
              </a:rPr>
              <a:t>://</a:t>
            </a:r>
            <a:r>
              <a:rPr lang="en-US" dirty="0" smtClean="0">
                <a:hlinkClick r:id="rId3"/>
              </a:rPr>
              <a:t>youtu.be/aziNybUDDF0</a:t>
            </a:r>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A8199B9B-DC9F-4292-BC1B-4C5D55BA987D}" type="slidenum">
              <a:rPr lang="en-US" smtClean="0"/>
              <a:t>2</a:t>
            </a:fld>
            <a:endParaRPr lang="en-US"/>
          </a:p>
        </p:txBody>
      </p:sp>
    </p:spTree>
    <p:extLst>
      <p:ext uri="{BB962C8B-B14F-4D97-AF65-F5344CB8AC3E}">
        <p14:creationId xmlns:p14="http://schemas.microsoft.com/office/powerpoint/2010/main" val="2720601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199B9B-DC9F-4292-BC1B-4C5D55BA987D}" type="slidenum">
              <a:rPr lang="en-US" smtClean="0"/>
              <a:t>20</a:t>
            </a:fld>
            <a:endParaRPr lang="en-US"/>
          </a:p>
        </p:txBody>
      </p:sp>
    </p:spTree>
    <p:extLst>
      <p:ext uri="{BB962C8B-B14F-4D97-AF65-F5344CB8AC3E}">
        <p14:creationId xmlns:p14="http://schemas.microsoft.com/office/powerpoint/2010/main" val="3158608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199B9B-DC9F-4292-BC1B-4C5D55BA987D}" type="slidenum">
              <a:rPr lang="en-US" smtClean="0"/>
              <a:t>21</a:t>
            </a:fld>
            <a:endParaRPr lang="en-US"/>
          </a:p>
        </p:txBody>
      </p:sp>
    </p:spTree>
    <p:extLst>
      <p:ext uri="{BB962C8B-B14F-4D97-AF65-F5344CB8AC3E}">
        <p14:creationId xmlns:p14="http://schemas.microsoft.com/office/powerpoint/2010/main" val="1789875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r>
              <a:rPr lang="en-US" baseline="0" dirty="0" smtClean="0"/>
              <a:t> – 1:10 – Do We Teach Like Dogs or </a:t>
            </a:r>
            <a:r>
              <a:rPr lang="en-US" baseline="0" smtClean="0"/>
              <a:t>Like Cats?</a:t>
            </a:r>
            <a:endParaRPr lang="en-US" baseline="0" dirty="0" smtClean="0"/>
          </a:p>
          <a:p>
            <a:r>
              <a:rPr lang="en-US" baseline="0" dirty="0" smtClean="0"/>
              <a:t>http://youtu.be/zYMs_1y2_gw</a:t>
            </a:r>
          </a:p>
          <a:p>
            <a:endParaRPr lang="en-US" dirty="0" smtClean="0"/>
          </a:p>
          <a:p>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A8199B9B-DC9F-4292-BC1B-4C5D55BA987D}" type="slidenum">
              <a:rPr lang="en-US" smtClean="0"/>
              <a:t>22</a:t>
            </a:fld>
            <a:endParaRPr lang="en-US"/>
          </a:p>
        </p:txBody>
      </p:sp>
    </p:spTree>
    <p:extLst>
      <p:ext uri="{BB962C8B-B14F-4D97-AF65-F5344CB8AC3E}">
        <p14:creationId xmlns:p14="http://schemas.microsoft.com/office/powerpoint/2010/main" val="3591670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199B9B-DC9F-4292-BC1B-4C5D55BA987D}" type="slidenum">
              <a:rPr lang="en-US" smtClean="0"/>
              <a:t>23</a:t>
            </a:fld>
            <a:endParaRPr lang="en-US"/>
          </a:p>
        </p:txBody>
      </p:sp>
    </p:spTree>
    <p:extLst>
      <p:ext uri="{BB962C8B-B14F-4D97-AF65-F5344CB8AC3E}">
        <p14:creationId xmlns:p14="http://schemas.microsoft.com/office/powerpoint/2010/main" val="984746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B2FE00-E35F-4E54-8D3D-DAB305764697}" type="slidenum">
              <a:rPr lang="en-US" smtClean="0"/>
              <a:t>24</a:t>
            </a:fld>
            <a:endParaRPr lang="en-US"/>
          </a:p>
        </p:txBody>
      </p:sp>
    </p:spTree>
    <p:extLst>
      <p:ext uri="{BB962C8B-B14F-4D97-AF65-F5344CB8AC3E}">
        <p14:creationId xmlns:p14="http://schemas.microsoft.com/office/powerpoint/2010/main" val="3503237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dirty="0"/>
              <a:t>.</a:t>
            </a:r>
            <a:r>
              <a:rPr lang="en-US" dirty="0" smtClean="0"/>
              <a:t>     A </a:t>
            </a:r>
            <a:r>
              <a:rPr lang="en-US" dirty="0"/>
              <a:t>stream without banks quickly grows into a very large puddle.</a:t>
            </a:r>
          </a:p>
          <a:p>
            <a:r>
              <a:rPr lang="en-US" dirty="0" smtClean="0"/>
              <a:t>        Banks </a:t>
            </a:r>
            <a:r>
              <a:rPr lang="en-US" dirty="0"/>
              <a:t>provide boundaries and make it possible for a river </a:t>
            </a:r>
          </a:p>
          <a:p>
            <a:r>
              <a:rPr lang="en-US" dirty="0" smtClean="0"/>
              <a:t>        to </a:t>
            </a:r>
            <a:r>
              <a:rPr lang="en-US" dirty="0"/>
              <a:t>flow freely and purposefully within those boundaries.</a:t>
            </a:r>
          </a:p>
          <a:p>
            <a:endParaRPr lang="en-US" dirty="0"/>
          </a:p>
          <a:p>
            <a:r>
              <a:rPr lang="en-US" dirty="0" smtClean="0"/>
              <a:t>2</a:t>
            </a:r>
            <a:r>
              <a:rPr lang="en-US" dirty="0"/>
              <a:t>.</a:t>
            </a:r>
            <a:r>
              <a:rPr lang="en-US" dirty="0" smtClean="0"/>
              <a:t>     Call </a:t>
            </a:r>
            <a:r>
              <a:rPr lang="en-US" dirty="0"/>
              <a:t>it a purpose.  Call it a vision.  Call it a preferred future state.</a:t>
            </a:r>
          </a:p>
          <a:p>
            <a:r>
              <a:rPr lang="en-US" dirty="0" smtClean="0"/>
              <a:t>        Whatever </a:t>
            </a:r>
            <a:r>
              <a:rPr lang="en-US" dirty="0"/>
              <a:t>you call it, your vision channels your energy.</a:t>
            </a:r>
          </a:p>
          <a:p>
            <a:r>
              <a:rPr lang="en-US" dirty="0" smtClean="0"/>
              <a:t>        Your </a:t>
            </a:r>
            <a:r>
              <a:rPr lang="en-US" dirty="0"/>
              <a:t>vision sets boundaries and provides focus.</a:t>
            </a:r>
          </a:p>
          <a:p>
            <a:endParaRPr lang="en-US" dirty="0"/>
          </a:p>
          <a:p>
            <a:r>
              <a:rPr lang="en-US" dirty="0" smtClean="0"/>
              <a:t>3.     Without </a:t>
            </a:r>
            <a:r>
              <a:rPr lang="en-US" dirty="0"/>
              <a:t>focus and vision, </a:t>
            </a:r>
          </a:p>
          <a:p>
            <a:r>
              <a:rPr lang="en-US" dirty="0" smtClean="0"/>
              <a:t>        passion </a:t>
            </a:r>
            <a:r>
              <a:rPr lang="en-US" dirty="0"/>
              <a:t>dissolves and zeal quickly evaporates.</a:t>
            </a:r>
          </a:p>
          <a:p>
            <a:endParaRPr lang="en-US" dirty="0"/>
          </a:p>
          <a:p>
            <a:r>
              <a:rPr lang="en-US" dirty="0" smtClean="0"/>
              <a:t>4.    Lord </a:t>
            </a:r>
            <a:r>
              <a:rPr lang="en-US" dirty="0"/>
              <a:t>God, Holy Spirit, sharpen my vision,</a:t>
            </a:r>
          </a:p>
          <a:p>
            <a:r>
              <a:rPr lang="en-US" dirty="0" smtClean="0"/>
              <a:t>        granting </a:t>
            </a:r>
            <a:r>
              <a:rPr lang="en-US" dirty="0"/>
              <a:t>me passion for your purposes.</a:t>
            </a:r>
          </a:p>
          <a:p>
            <a:endParaRPr lang="en-US" dirty="0"/>
          </a:p>
          <a:p>
            <a:r>
              <a:rPr lang="en-US" dirty="0" smtClean="0"/>
              <a:t>5.     May </a:t>
            </a:r>
            <a:r>
              <a:rPr lang="en-US" dirty="0"/>
              <a:t>I serve my Servant-King with a </a:t>
            </a:r>
          </a:p>
          <a:p>
            <a:r>
              <a:rPr lang="en-US" dirty="0" smtClean="0"/>
              <a:t>        zealous </a:t>
            </a:r>
            <a:r>
              <a:rPr lang="en-US" dirty="0"/>
              <a:t>heart, a heart on fire with love </a:t>
            </a:r>
          </a:p>
          <a:p>
            <a:r>
              <a:rPr lang="en-US" dirty="0" smtClean="0"/>
              <a:t>        for </a:t>
            </a:r>
            <a:r>
              <a:rPr lang="en-US" dirty="0"/>
              <a:t>him and for those he still seeks.</a:t>
            </a:r>
          </a:p>
          <a:p>
            <a:r>
              <a:rPr lang="en-US" dirty="0" smtClean="0"/>
              <a:t>        Lord</a:t>
            </a:r>
            <a:r>
              <a:rPr lang="en-US" dirty="0"/>
              <a:t>, we lift your name on high.</a:t>
            </a:r>
          </a:p>
          <a:p>
            <a:r>
              <a:rPr lang="en-US" dirty="0"/>
              <a:t>		</a:t>
            </a:r>
            <a:r>
              <a:rPr lang="en-US" dirty="0" smtClean="0"/>
              <a:t>Amen</a:t>
            </a:r>
            <a:endParaRPr lang="en-US" dirty="0"/>
          </a:p>
          <a:p>
            <a:endParaRPr lang="en-US" dirty="0"/>
          </a:p>
        </p:txBody>
      </p:sp>
      <p:sp>
        <p:nvSpPr>
          <p:cNvPr id="4" name="Slide Number Placeholder 3"/>
          <p:cNvSpPr>
            <a:spLocks noGrp="1"/>
          </p:cNvSpPr>
          <p:nvPr>
            <p:ph type="sldNum" sz="quarter" idx="10"/>
          </p:nvPr>
        </p:nvSpPr>
        <p:spPr/>
        <p:txBody>
          <a:bodyPr/>
          <a:lstStyle/>
          <a:p>
            <a:fld id="{A8199B9B-DC9F-4292-BC1B-4C5D55BA987D}" type="slidenum">
              <a:rPr lang="en-US" smtClean="0"/>
              <a:t>3</a:t>
            </a:fld>
            <a:endParaRPr lang="en-US"/>
          </a:p>
        </p:txBody>
      </p:sp>
    </p:spTree>
    <p:extLst>
      <p:ext uri="{BB962C8B-B14F-4D97-AF65-F5344CB8AC3E}">
        <p14:creationId xmlns:p14="http://schemas.microsoft.com/office/powerpoint/2010/main" val="373420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570730"/>
          </a:xfrm>
        </p:spPr>
        <p:txBody>
          <a:bodyPr/>
          <a:lstStyle/>
          <a:p>
            <a:r>
              <a:rPr lang="en-US" dirty="0" smtClean="0"/>
              <a:t>A few housekeeping things first:  Twitter feed</a:t>
            </a:r>
          </a:p>
          <a:p>
            <a:endParaRPr lang="en-US" dirty="0" smtClean="0"/>
          </a:p>
          <a:p>
            <a:r>
              <a:rPr lang="en-US" dirty="0" smtClean="0"/>
              <a:t>Log in.</a:t>
            </a:r>
          </a:p>
          <a:p>
            <a:endParaRPr lang="en-US" dirty="0" smtClean="0"/>
          </a:p>
          <a:p>
            <a:r>
              <a:rPr lang="en-US" dirty="0" smtClean="0"/>
              <a:t>Opens to home page.</a:t>
            </a:r>
            <a:endParaRPr lang="en-US" dirty="0"/>
          </a:p>
          <a:p>
            <a:endParaRPr lang="en-US" dirty="0" smtClean="0"/>
          </a:p>
          <a:p>
            <a:r>
              <a:rPr lang="en-US" dirty="0" smtClean="0"/>
              <a:t>Enter ‘#</a:t>
            </a:r>
            <a:r>
              <a:rPr lang="en-US" dirty="0" err="1" smtClean="0"/>
              <a:t>gpcsd</a:t>
            </a:r>
            <a:r>
              <a:rPr lang="en-US" dirty="0" smtClean="0"/>
              <a:t>’ into search bar.</a:t>
            </a:r>
          </a:p>
          <a:p>
            <a:endParaRPr lang="en-US" dirty="0"/>
          </a:p>
          <a:p>
            <a:r>
              <a:rPr lang="en-US" dirty="0" smtClean="0"/>
              <a:t>Select ‘all’</a:t>
            </a:r>
          </a:p>
          <a:p>
            <a:endParaRPr lang="en-US" dirty="0"/>
          </a:p>
          <a:p>
            <a:r>
              <a:rPr lang="en-US" dirty="0" smtClean="0"/>
              <a:t>That’s all… now you can watch the feed in real time.</a:t>
            </a:r>
          </a:p>
          <a:p>
            <a:endParaRPr lang="en-US" dirty="0"/>
          </a:p>
          <a:p>
            <a:r>
              <a:rPr lang="en-US" dirty="0" smtClean="0"/>
              <a:t>Every once in a while, flip back to the Twitter feed (Alt Tab) to view any recent tweets.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BB2FE00-E35F-4E54-8D3D-DAB305764697}" type="slidenum">
              <a:rPr lang="en-US" smtClean="0"/>
              <a:t>4</a:t>
            </a:fld>
            <a:endParaRPr lang="en-US"/>
          </a:p>
        </p:txBody>
      </p:sp>
    </p:spTree>
    <p:extLst>
      <p:ext uri="{BB962C8B-B14F-4D97-AF65-F5344CB8AC3E}">
        <p14:creationId xmlns:p14="http://schemas.microsoft.com/office/powerpoint/2010/main" val="3501645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Sharing at tables something new they’ve tried, seen, heard about.</a:t>
            </a:r>
          </a:p>
          <a:p>
            <a:r>
              <a:rPr lang="en-US" dirty="0" smtClean="0"/>
              <a:t>Questions they have.</a:t>
            </a:r>
          </a:p>
          <a:p>
            <a:r>
              <a:rPr lang="en-US" dirty="0" smtClean="0"/>
              <a:t>Successes, failures.</a:t>
            </a:r>
            <a:endParaRPr lang="en-US" dirty="0"/>
          </a:p>
        </p:txBody>
      </p:sp>
      <p:sp>
        <p:nvSpPr>
          <p:cNvPr id="4" name="Slide Number Placeholder 3"/>
          <p:cNvSpPr>
            <a:spLocks noGrp="1"/>
          </p:cNvSpPr>
          <p:nvPr>
            <p:ph type="sldNum" sz="quarter" idx="10"/>
          </p:nvPr>
        </p:nvSpPr>
        <p:spPr/>
        <p:txBody>
          <a:bodyPr/>
          <a:lstStyle/>
          <a:p>
            <a:fld id="{A8199B9B-DC9F-4292-BC1B-4C5D55BA987D}" type="slidenum">
              <a:rPr lang="en-US" smtClean="0"/>
              <a:t>5</a:t>
            </a:fld>
            <a:endParaRPr lang="en-US"/>
          </a:p>
        </p:txBody>
      </p:sp>
    </p:spTree>
    <p:extLst>
      <p:ext uri="{BB962C8B-B14F-4D97-AF65-F5344CB8AC3E}">
        <p14:creationId xmlns:p14="http://schemas.microsoft.com/office/powerpoint/2010/main" val="2221149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Wormeli</a:t>
            </a:r>
            <a:r>
              <a:rPr lang="en-US" dirty="0" smtClean="0"/>
              <a:t> says that in a successful differentiated classroom, we stop hiding behind the factory model of teaching.</a:t>
            </a:r>
          </a:p>
          <a:p>
            <a:endParaRPr lang="en-US" dirty="0" smtClean="0"/>
          </a:p>
          <a:p>
            <a:r>
              <a:rPr lang="en-US" dirty="0" smtClean="0"/>
              <a:t>We teach in whatever way students best learn, even if that’s different student to student, or different from the way we best learn ourselves.</a:t>
            </a:r>
          </a:p>
          <a:p>
            <a:endParaRPr lang="en-US" dirty="0" smtClean="0"/>
          </a:p>
          <a:p>
            <a:r>
              <a:rPr lang="en-US" dirty="0" smtClean="0"/>
              <a:t>Many of us are guilty of that from time to time – teaching the way we best learn.</a:t>
            </a:r>
          </a:p>
          <a:p>
            <a:endParaRPr lang="en-US" dirty="0"/>
          </a:p>
          <a:p>
            <a:r>
              <a:rPr lang="en-US" dirty="0" smtClean="0"/>
              <a:t>Differentiation is highly effective teaching and we need to see it as more of a collection of principles – a mind set – rather than as a bag of tricks.</a:t>
            </a:r>
          </a:p>
          <a:p>
            <a:endParaRPr lang="en-US" dirty="0"/>
          </a:p>
          <a:p>
            <a:endParaRPr lang="en-US" dirty="0"/>
          </a:p>
        </p:txBody>
      </p:sp>
      <p:sp>
        <p:nvSpPr>
          <p:cNvPr id="4" name="Slide Number Placeholder 3"/>
          <p:cNvSpPr>
            <a:spLocks noGrp="1"/>
          </p:cNvSpPr>
          <p:nvPr>
            <p:ph type="sldNum" sz="quarter" idx="10"/>
          </p:nvPr>
        </p:nvSpPr>
        <p:spPr/>
        <p:txBody>
          <a:bodyPr/>
          <a:lstStyle/>
          <a:p>
            <a:fld id="{A8199B9B-DC9F-4292-BC1B-4C5D55BA987D}" type="slidenum">
              <a:rPr lang="en-US" smtClean="0"/>
              <a:t>6</a:t>
            </a:fld>
            <a:endParaRPr lang="en-US"/>
          </a:p>
        </p:txBody>
      </p:sp>
    </p:spTree>
    <p:extLst>
      <p:ext uri="{BB962C8B-B14F-4D97-AF65-F5344CB8AC3E}">
        <p14:creationId xmlns:p14="http://schemas.microsoft.com/office/powerpoint/2010/main" val="3158608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260850"/>
            <a:ext cx="5608320" cy="4725670"/>
          </a:xfrm>
        </p:spPr>
        <p:txBody>
          <a:bodyPr/>
          <a:lstStyle/>
          <a:p>
            <a:pPr algn="ctr"/>
            <a:r>
              <a:rPr lang="en-US" i="1" dirty="0" smtClean="0"/>
              <a:t>Remember to advance slide for each point to appear on-screen.</a:t>
            </a:r>
          </a:p>
          <a:p>
            <a:r>
              <a:rPr lang="en-US" dirty="0" smtClean="0"/>
              <a:t>To do this </a:t>
            </a:r>
            <a:r>
              <a:rPr lang="en-US" dirty="0" err="1" smtClean="0"/>
              <a:t>Wormeli</a:t>
            </a:r>
            <a:r>
              <a:rPr lang="en-US" dirty="0" smtClean="0"/>
              <a:t> suggests we:</a:t>
            </a:r>
          </a:p>
          <a:p>
            <a:endParaRPr lang="en-US" dirty="0" smtClean="0"/>
          </a:p>
          <a:p>
            <a:pPr marL="232905" indent="-232905">
              <a:buAutoNum type="arabicPeriod"/>
            </a:pPr>
            <a:r>
              <a:rPr lang="en-US" dirty="0" smtClean="0"/>
              <a:t>Build our personal capacity for creative thinking and problem-solving.  Differentiation requires us to take risks, think divergently, and move out of comfort zones.</a:t>
            </a:r>
          </a:p>
          <a:p>
            <a:pPr marL="232905" indent="-232905">
              <a:buAutoNum type="arabicPeriod"/>
            </a:pPr>
            <a:endParaRPr lang="en-US" dirty="0" smtClean="0"/>
          </a:p>
          <a:p>
            <a:pPr marL="232905" indent="-232905">
              <a:buAutoNum type="arabicPeriod"/>
            </a:pPr>
            <a:r>
              <a:rPr lang="en-US" dirty="0" err="1" smtClean="0"/>
              <a:t>Wormeli</a:t>
            </a:r>
            <a:r>
              <a:rPr lang="en-US" dirty="0" smtClean="0"/>
              <a:t> says the best differentiation teachers he knows read professional journals, books and/or blogs regularly, and they take the time to discuss their ideas with colleagues in and out of their buildings.  Multiple perspectives help us teach smarter, not harder.</a:t>
            </a:r>
          </a:p>
          <a:p>
            <a:pPr marL="232905" indent="-232905">
              <a:buAutoNum type="arabicPeriod"/>
            </a:pPr>
            <a:endParaRPr lang="en-US" dirty="0" smtClean="0"/>
          </a:p>
          <a:p>
            <a:pPr marL="232905" indent="-232905">
              <a:buAutoNum type="arabicPeriod"/>
            </a:pPr>
            <a:r>
              <a:rPr lang="en-US" dirty="0" smtClean="0"/>
              <a:t>Some of us think that we can’t do it all, so we end up not doing any of it.  Instead, implement one differentiation idea per month for three years.  Give yourself time and space to improve.  You have license to be imperfect as you grow.</a:t>
            </a:r>
          </a:p>
          <a:p>
            <a:pPr marL="232905" indent="-232905">
              <a:buAutoNum type="arabicPeriod"/>
            </a:pPr>
            <a:endParaRPr lang="en-US" dirty="0" smtClean="0"/>
          </a:p>
          <a:p>
            <a:pPr marL="232905" indent="-232905">
              <a:buAutoNum type="arabicPeriod"/>
            </a:pPr>
            <a:r>
              <a:rPr lang="en-US" dirty="0" smtClean="0"/>
              <a:t>Spend considerable time demonstrating to yourself how your assessments (pre, formative, summative) inform your instructional decisions.  You don’t just put students into small groups because that’s what you’re told differentiating teachers do; you do it specifically because of something you learned from an assessment.</a:t>
            </a:r>
          </a:p>
          <a:p>
            <a:pPr marL="232905" indent="-232905">
              <a:buAutoNum type="arabicPeriod"/>
            </a:pPr>
            <a:endParaRPr lang="en-US" dirty="0" smtClean="0"/>
          </a:p>
          <a:p>
            <a:pPr marL="232905" indent="-232905">
              <a:buAutoNum type="arabicPeriod"/>
            </a:pPr>
            <a:r>
              <a:rPr lang="en-US" dirty="0" smtClean="0"/>
              <a:t>The teaching/learning process is a collaboration between the teacher and the student.  </a:t>
            </a:r>
            <a:endParaRPr lang="en-US" dirty="0"/>
          </a:p>
        </p:txBody>
      </p:sp>
      <p:sp>
        <p:nvSpPr>
          <p:cNvPr id="4" name="Slide Number Placeholder 3"/>
          <p:cNvSpPr>
            <a:spLocks noGrp="1"/>
          </p:cNvSpPr>
          <p:nvPr>
            <p:ph type="sldNum" sz="quarter" idx="10"/>
          </p:nvPr>
        </p:nvSpPr>
        <p:spPr/>
        <p:txBody>
          <a:bodyPr/>
          <a:lstStyle/>
          <a:p>
            <a:fld id="{A8199B9B-DC9F-4292-BC1B-4C5D55BA987D}" type="slidenum">
              <a:rPr lang="en-US" smtClean="0"/>
              <a:t>7</a:t>
            </a:fld>
            <a:endParaRPr lang="en-US"/>
          </a:p>
        </p:txBody>
      </p:sp>
    </p:spTree>
    <p:extLst>
      <p:ext uri="{BB962C8B-B14F-4D97-AF65-F5344CB8AC3E}">
        <p14:creationId xmlns:p14="http://schemas.microsoft.com/office/powerpoint/2010/main" val="3900497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r>
              <a:rPr lang="en-US" baseline="0" dirty="0" smtClean="0"/>
              <a:t> – 2:09 – Every Teacher Can Improve – </a:t>
            </a:r>
            <a:r>
              <a:rPr lang="en-US" dirty="0"/>
              <a:t>Dylan </a:t>
            </a:r>
            <a:r>
              <a:rPr lang="en-US" dirty="0" err="1" smtClean="0"/>
              <a:t>Wiliam</a:t>
            </a:r>
            <a:endParaRPr lang="en-US" dirty="0" smtClean="0"/>
          </a:p>
          <a:p>
            <a:r>
              <a:rPr lang="en-US" dirty="0"/>
              <a:t> </a:t>
            </a:r>
            <a:r>
              <a:rPr lang="en-US" dirty="0" smtClean="0"/>
              <a:t>                         </a:t>
            </a:r>
            <a:r>
              <a:rPr lang="en-US" dirty="0" smtClean="0">
                <a:hlinkClick r:id="rId3"/>
              </a:rPr>
              <a:t>http</a:t>
            </a:r>
            <a:r>
              <a:rPr lang="en-US" dirty="0">
                <a:hlinkClick r:id="rId3"/>
              </a:rPr>
              <a:t>://</a:t>
            </a:r>
            <a:r>
              <a:rPr lang="en-US" dirty="0" smtClean="0">
                <a:hlinkClick r:id="rId3"/>
              </a:rPr>
              <a:t>youtu.be/eqRcpA5rYTE</a:t>
            </a:r>
            <a:endParaRPr lang="en-US" dirty="0" smtClean="0"/>
          </a:p>
          <a:p>
            <a:endParaRPr lang="en-US" baseline="0" dirty="0" smtClean="0"/>
          </a:p>
          <a:p>
            <a:r>
              <a:rPr lang="en-US" dirty="0" smtClean="0"/>
              <a:t>After watching:</a:t>
            </a:r>
            <a:endParaRPr lang="en-US" baseline="0" dirty="0" smtClean="0"/>
          </a:p>
          <a:p>
            <a:endParaRPr lang="en-US" dirty="0" smtClean="0"/>
          </a:p>
          <a:p>
            <a:r>
              <a:rPr lang="en-US" dirty="0" smtClean="0"/>
              <a:t>“Every teacher needs to get better… </a:t>
            </a:r>
          </a:p>
          <a:p>
            <a:endParaRPr lang="en-US" dirty="0"/>
          </a:p>
          <a:p>
            <a:r>
              <a:rPr lang="en-US" dirty="0" smtClean="0"/>
              <a:t>every teacher has difficulties… </a:t>
            </a:r>
          </a:p>
          <a:p>
            <a:r>
              <a:rPr lang="en-US" dirty="0" smtClean="0"/>
              <a:t>every teacher fails on a daily basis…</a:t>
            </a:r>
          </a:p>
          <a:p>
            <a:endParaRPr lang="en-US" dirty="0"/>
          </a:p>
          <a:p>
            <a:r>
              <a:rPr lang="en-US" dirty="0"/>
              <a:t>e</a:t>
            </a:r>
            <a:r>
              <a:rPr lang="en-US" dirty="0" smtClean="0"/>
              <a:t>very single one of us needs to accept the commitment to carry on improving our practice until we retire or die… that’s the deal.”</a:t>
            </a:r>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A8199B9B-DC9F-4292-BC1B-4C5D55BA987D}" type="slidenum">
              <a:rPr lang="en-US" smtClean="0"/>
              <a:t>8</a:t>
            </a:fld>
            <a:endParaRPr lang="en-US"/>
          </a:p>
        </p:txBody>
      </p:sp>
    </p:spTree>
    <p:extLst>
      <p:ext uri="{BB962C8B-B14F-4D97-AF65-F5344CB8AC3E}">
        <p14:creationId xmlns:p14="http://schemas.microsoft.com/office/powerpoint/2010/main" val="3230122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575810"/>
          </a:xfrm>
        </p:spPr>
        <p:txBody>
          <a:bodyPr/>
          <a:lstStyle/>
          <a:p>
            <a:r>
              <a:rPr lang="en-US" dirty="0"/>
              <a:t>Reflection transforms experience into genuine learning </a:t>
            </a:r>
            <a:r>
              <a:rPr lang="en-US" dirty="0" smtClean="0"/>
              <a:t>about individual values and goals.</a:t>
            </a:r>
          </a:p>
          <a:p>
            <a:endParaRPr lang="en-US" dirty="0" smtClean="0"/>
          </a:p>
          <a:p>
            <a:r>
              <a:rPr lang="en-US" dirty="0" smtClean="0"/>
              <a:t>It provides </a:t>
            </a:r>
            <a:r>
              <a:rPr lang="en-US" dirty="0"/>
              <a:t>an opportunity for </a:t>
            </a:r>
            <a:r>
              <a:rPr lang="en-US" dirty="0" smtClean="0"/>
              <a:t>us </a:t>
            </a:r>
            <a:r>
              <a:rPr lang="en-US" dirty="0"/>
              <a:t>to think critically about what </a:t>
            </a:r>
            <a:r>
              <a:rPr lang="en-US" dirty="0" smtClean="0"/>
              <a:t>we </a:t>
            </a:r>
            <a:r>
              <a:rPr lang="en-US" dirty="0"/>
              <a:t>do and </a:t>
            </a:r>
            <a:r>
              <a:rPr lang="en-US" dirty="0" smtClean="0"/>
              <a:t>why.</a:t>
            </a:r>
          </a:p>
          <a:p>
            <a:endParaRPr lang="en-US" dirty="0"/>
          </a:p>
          <a:p>
            <a:r>
              <a:rPr lang="en-US" dirty="0" smtClean="0"/>
              <a:t>And it encourages insight.</a:t>
            </a:r>
          </a:p>
          <a:p>
            <a:endParaRPr lang="en-US" dirty="0"/>
          </a:p>
          <a:p>
            <a:endParaRPr lang="en-US" dirty="0"/>
          </a:p>
          <a:p>
            <a:r>
              <a:rPr lang="en-US" dirty="0" smtClean="0"/>
              <a:t>There are many ways to reflect but today we are going to try a </a:t>
            </a:r>
            <a:r>
              <a:rPr lang="en-US" dirty="0" err="1" smtClean="0"/>
              <a:t>quickwrite</a:t>
            </a:r>
            <a:r>
              <a:rPr lang="en-US" dirty="0" smtClean="0"/>
              <a:t>… spending time in the physical act of writing down our thoughts.</a:t>
            </a:r>
          </a:p>
          <a:p>
            <a:endParaRPr lang="en-US" dirty="0"/>
          </a:p>
          <a:p>
            <a:r>
              <a:rPr lang="en-US" dirty="0" smtClean="0"/>
              <a:t>The act of writing helps us clarify those thoughts and forces us to focus on what’s important.</a:t>
            </a:r>
          </a:p>
          <a:p>
            <a:endParaRPr lang="en-US" dirty="0"/>
          </a:p>
          <a:p>
            <a:r>
              <a:rPr lang="en-US" dirty="0" smtClean="0"/>
              <a:t>Don’t just list everything you wish to improve; that’s okay to get ideas flowing but then focus on one or two areas and write why you want to improve… what’s currently stopping you…</a:t>
            </a:r>
          </a:p>
          <a:p>
            <a:endParaRPr lang="en-US" dirty="0"/>
          </a:p>
          <a:p>
            <a:r>
              <a:rPr lang="en-US" dirty="0" smtClean="0"/>
              <a:t>When I tried this I found myself writing about the things that I know deep down inside I should be doing, yet am not.  I know best practice; I don’t always do it.  Why is that?</a:t>
            </a:r>
          </a:p>
          <a:p>
            <a:endParaRPr lang="en-US" dirty="0"/>
          </a:p>
          <a:p>
            <a:r>
              <a:rPr lang="en-US" dirty="0" smtClean="0"/>
              <a:t>This is a personal, private WRITTEN reflection… shared only if you wish.</a:t>
            </a:r>
            <a:endParaRPr lang="en-US" dirty="0"/>
          </a:p>
        </p:txBody>
      </p:sp>
      <p:sp>
        <p:nvSpPr>
          <p:cNvPr id="4" name="Slide Number Placeholder 3"/>
          <p:cNvSpPr>
            <a:spLocks noGrp="1"/>
          </p:cNvSpPr>
          <p:nvPr>
            <p:ph type="sldNum" sz="quarter" idx="10"/>
          </p:nvPr>
        </p:nvSpPr>
        <p:spPr/>
        <p:txBody>
          <a:bodyPr/>
          <a:lstStyle/>
          <a:p>
            <a:fld id="{A8199B9B-DC9F-4292-BC1B-4C5D55BA987D}" type="slidenum">
              <a:rPr lang="en-US" smtClean="0"/>
              <a:t>9</a:t>
            </a:fld>
            <a:endParaRPr lang="en-US"/>
          </a:p>
        </p:txBody>
      </p:sp>
    </p:spTree>
    <p:extLst>
      <p:ext uri="{BB962C8B-B14F-4D97-AF65-F5344CB8AC3E}">
        <p14:creationId xmlns:p14="http://schemas.microsoft.com/office/powerpoint/2010/main" val="3311209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9" name="ready_to_launch.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7" name="Rectangle 6"/>
          <p:cNvSpPr/>
          <p:nvPr userDrawn="1"/>
        </p:nvSpPr>
        <p:spPr>
          <a:xfrm>
            <a:off x="2894"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a:xfrm>
            <a:off x="457200" y="6492876"/>
            <a:ext cx="2133600" cy="365125"/>
          </a:xfrm>
        </p:spPr>
        <p:txBody>
          <a:bodyPr/>
          <a:lstStyle/>
          <a:p>
            <a:fld id="{2009620A-868C-4F51-95DA-72EFCEFE53EC}" type="datetime1">
              <a:rPr lang="en-US" smtClean="0">
                <a:solidFill>
                  <a:prstClr val="black">
                    <a:tint val="75000"/>
                  </a:prstClr>
                </a:solidFill>
              </a:rPr>
              <a:pPr/>
              <a:t>1/22/2014</a:t>
            </a:fld>
            <a:endParaRPr lang="en-US">
              <a:solidFill>
                <a:prstClr val="black">
                  <a:tint val="75000"/>
                </a:prstClr>
              </a:solidFill>
            </a:endParaRPr>
          </a:p>
        </p:txBody>
      </p:sp>
      <p:sp>
        <p:nvSpPr>
          <p:cNvPr id="5" name="Footer Placeholder 4"/>
          <p:cNvSpPr>
            <a:spLocks noGrp="1"/>
          </p:cNvSpPr>
          <p:nvPr>
            <p:ph type="ftr" sz="quarter" idx="11"/>
          </p:nvPr>
        </p:nvSpPr>
        <p:spPr>
          <a:xfrm>
            <a:off x="3124200" y="6492876"/>
            <a:ext cx="28956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92876"/>
            <a:ext cx="2133600" cy="365125"/>
          </a:xfrm>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hasCustomPrompt="1"/>
          </p:nvPr>
        </p:nvSpPr>
        <p:spPr>
          <a:xfrm>
            <a:off x="381000" y="-533399"/>
            <a:ext cx="7772400" cy="1470025"/>
          </a:xfrm>
        </p:spPr>
        <p:txBody>
          <a:bodyPr anchor="b"/>
          <a:lstStyle>
            <a:lvl1pPr algn="l">
              <a:defRPr sz="3600" baseline="0">
                <a:ln>
                  <a:solidFill>
                    <a:schemeClr val="bg1">
                      <a:lumMod val="85000"/>
                    </a:schemeClr>
                  </a:solidFill>
                </a:ln>
                <a:solidFill>
                  <a:schemeClr val="tx1">
                    <a:lumMod val="75000"/>
                    <a:lumOff val="25000"/>
                  </a:schemeClr>
                </a:solidFill>
                <a:effectLst>
                  <a:reflection blurRad="6350" stA="14000" endPos="45500" dir="5400000" sy="-100000" algn="bl" rotWithShape="0"/>
                </a:effectLst>
              </a:defRPr>
            </a:lvl1pPr>
          </a:lstStyle>
          <a:p>
            <a:r>
              <a:rPr lang="en-US" dirty="0" smtClean="0"/>
              <a:t>Title</a:t>
            </a:r>
            <a:endParaRPr lang="en-US" dirty="0"/>
          </a:p>
        </p:txBody>
      </p:sp>
      <p:sp>
        <p:nvSpPr>
          <p:cNvPr id="3" name="Subtitle 2"/>
          <p:cNvSpPr>
            <a:spLocks noGrp="1"/>
          </p:cNvSpPr>
          <p:nvPr>
            <p:ph type="subTitle" idx="1"/>
          </p:nvPr>
        </p:nvSpPr>
        <p:spPr>
          <a:xfrm>
            <a:off x="381000" y="914400"/>
            <a:ext cx="6400800" cy="762000"/>
          </a:xfrm>
          <a:ln>
            <a:noFill/>
          </a:ln>
        </p:spPr>
        <p:txBody>
          <a:bodyPr>
            <a:normAutofit/>
          </a:bodyPr>
          <a:lstStyle>
            <a:lvl1pPr marL="0" indent="0" algn="l">
              <a:buNone/>
              <a:defRPr sz="2400">
                <a:ln w="3175">
                  <a:noFill/>
                </a:ln>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2" name="Straight Connector 11"/>
          <p:cNvCxnSpPr/>
          <p:nvPr userDrawn="1"/>
        </p:nvCxnSpPr>
        <p:spPr>
          <a:xfrm>
            <a:off x="-1447800" y="-38100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42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7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2800" y="4495800"/>
            <a:ext cx="5486400" cy="566739"/>
          </a:xfrm>
        </p:spPr>
        <p:txBody>
          <a:bodyPr anchor="b"/>
          <a:lstStyle>
            <a:lvl1pPr algn="l">
              <a:defRPr sz="2000" b="1">
                <a:ln w="3175">
                  <a:solidFill>
                    <a:schemeClr val="bg1">
                      <a:lumMod val="85000"/>
                    </a:schemeClr>
                  </a:solidFill>
                </a:ln>
                <a:solidFill>
                  <a:schemeClr val="tx1">
                    <a:lumMod val="85000"/>
                    <a:lumOff val="15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352800"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352800" y="5062538"/>
            <a:ext cx="5486400" cy="804863"/>
          </a:xfrm>
        </p:spPr>
        <p:txBody>
          <a:bodyPr/>
          <a:lstStyle>
            <a:lvl1pPr marL="0" indent="0">
              <a:buNone/>
              <a:defRPr sz="1400">
                <a:solidFill>
                  <a:schemeClr val="accent4">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4DFD0C21-56B7-41F5-87F4-09CB38B82F8A}" type="datetime1">
              <a:rPr lang="en-US" smtClean="0">
                <a:solidFill>
                  <a:prstClr val="black">
                    <a:tint val="75000"/>
                  </a:prstClr>
                </a:solidFill>
              </a:rPr>
              <a:pPr/>
              <a:t>1/22/2014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932840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2675466" y="4267200"/>
            <a:ext cx="54864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smtClean="0"/>
              <a:t>Click to edit Master text styles</a:t>
            </a:r>
          </a:p>
        </p:txBody>
      </p:sp>
      <p:sp>
        <p:nvSpPr>
          <p:cNvPr id="12" name="Text Placeholder 8"/>
          <p:cNvSpPr>
            <a:spLocks noGrp="1"/>
          </p:cNvSpPr>
          <p:nvPr>
            <p:ph type="body" sz="quarter" idx="16"/>
          </p:nvPr>
        </p:nvSpPr>
        <p:spPr>
          <a:xfrm>
            <a:off x="1016000" y="2286000"/>
            <a:ext cx="54864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1845733" y="3276600"/>
            <a:ext cx="54864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3505200" y="5257800"/>
            <a:ext cx="54864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457200" y="827851"/>
            <a:ext cx="5486400" cy="457200"/>
          </a:xfrm>
        </p:spPr>
        <p:txBody>
          <a:bodyPr>
            <a:normAutofit/>
          </a:bodyPr>
          <a:lstStyle>
            <a:lvl1pPr algn="l">
              <a:buFontTx/>
              <a:buNone/>
              <a:defRPr sz="2400" b="1">
                <a:ln>
                  <a:noFill/>
                </a:ln>
                <a:solidFill>
                  <a:schemeClr val="accent4">
                    <a:lumMod val="75000"/>
                  </a:schemeClr>
                </a:solidFill>
              </a:defRPr>
            </a:lvl1pPr>
          </a:lstStyle>
          <a:p>
            <a:pPr lvl="0"/>
            <a:r>
              <a:rPr lang="en-US" dirty="0" smtClean="0"/>
              <a:t>Click to edit Master text styles</a:t>
            </a:r>
          </a:p>
        </p:txBody>
      </p:sp>
      <p:sp>
        <p:nvSpPr>
          <p:cNvPr id="11" name="Title 1"/>
          <p:cNvSpPr>
            <a:spLocks noGrp="1"/>
          </p:cNvSpPr>
          <p:nvPr>
            <p:ph type="title"/>
          </p:nvPr>
        </p:nvSpPr>
        <p:spPr>
          <a:xfrm>
            <a:off x="228600" y="35689"/>
            <a:ext cx="6477000" cy="944563"/>
          </a:xfrm>
        </p:spPr>
        <p:txBody>
          <a:bodyPr/>
          <a:lstStyle>
            <a:lvl1pPr algn="l">
              <a:defRPr>
                <a:ln>
                  <a:solidFill>
                    <a:schemeClr val="bg1">
                      <a:lumMod val="85000"/>
                    </a:schemeClr>
                  </a:solidFill>
                </a:ln>
                <a:solidFill>
                  <a:schemeClr val="tx1">
                    <a:lumMod val="85000"/>
                    <a:lumOff val="15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82198942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3352800" y="1143000"/>
            <a:ext cx="4648200" cy="1676400"/>
          </a:xfrm>
        </p:spPr>
        <p:txBody>
          <a:bodyPr lIns="274320" tIns="0" rIns="182880" anchor="ctr">
            <a:normAutofit/>
          </a:bodyPr>
          <a:lstStyle>
            <a:lvl1pPr>
              <a:lnSpc>
                <a:spcPts val="2000"/>
              </a:lnSpc>
              <a:defRPr sz="18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352800" y="2971800"/>
            <a:ext cx="4648200" cy="1676400"/>
          </a:xfrm>
        </p:spPr>
        <p:txBody>
          <a:bodyPr lIns="274320" tIns="0" rIns="182880" anchor="ctr">
            <a:normAutofit/>
          </a:bodyPr>
          <a:lstStyle>
            <a:lvl1pPr>
              <a:lnSpc>
                <a:spcPts val="2000"/>
              </a:lnSpc>
              <a:defRPr sz="18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3352800" y="4800600"/>
            <a:ext cx="4648200" cy="16002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accent4">
                    <a:lumMod val="50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ts val="2000"/>
              </a:lnSpc>
              <a:spcBef>
                <a:spcPct val="20000"/>
              </a:spcBef>
              <a:spcAft>
                <a:spcPts val="0"/>
              </a:spcAft>
              <a:buClrTx/>
              <a:buSzTx/>
              <a:buFontTx/>
              <a:buNone/>
              <a:tabLst/>
              <a:defRPr/>
            </a:pPr>
            <a:r>
              <a:rPr lang="en-US" dirty="0" smtClean="0"/>
              <a:t>Click to edit Master text styles</a:t>
            </a:r>
          </a:p>
        </p:txBody>
      </p:sp>
      <p:sp>
        <p:nvSpPr>
          <p:cNvPr id="15" name="Content Placeholder 2"/>
          <p:cNvSpPr>
            <a:spLocks noGrp="1"/>
          </p:cNvSpPr>
          <p:nvPr>
            <p:ph sz="half" idx="15"/>
          </p:nvPr>
        </p:nvSpPr>
        <p:spPr>
          <a:xfrm>
            <a:off x="2819400" y="762001"/>
            <a:ext cx="198120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819400" y="2514601"/>
            <a:ext cx="1981200" cy="1676401"/>
          </a:xfrm>
        </p:spPr>
        <p:txBody>
          <a:bodyPr>
            <a:normAutofit/>
          </a:bodyPr>
          <a:lstStyle>
            <a:lvl1pPr algn="r">
              <a:defRPr sz="20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Content Placeholder 3"/>
          <p:cNvSpPr>
            <a:spLocks noGrp="1"/>
          </p:cNvSpPr>
          <p:nvPr>
            <p:ph sz="half" idx="17"/>
          </p:nvPr>
        </p:nvSpPr>
        <p:spPr>
          <a:xfrm>
            <a:off x="2819400" y="4267200"/>
            <a:ext cx="1981200" cy="1600200"/>
          </a:xfrm>
        </p:spPr>
        <p:txBody>
          <a:bodyPr>
            <a:normAutofit/>
          </a:bodyPr>
          <a:lstStyle>
            <a:lvl1pPr algn="r">
              <a:defRPr sz="20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1"/>
          <p:cNvSpPr>
            <a:spLocks noGrp="1"/>
          </p:cNvSpPr>
          <p:nvPr>
            <p:ph type="title"/>
          </p:nvPr>
        </p:nvSpPr>
        <p:spPr>
          <a:xfrm>
            <a:off x="76200" y="-106363"/>
            <a:ext cx="6477000" cy="944563"/>
          </a:xfrm>
        </p:spPr>
        <p:txBody>
          <a:bodyPr/>
          <a:lstStyle>
            <a:lvl1pPr>
              <a:defRPr>
                <a:ln>
                  <a:solidFill>
                    <a:schemeClr val="bg1">
                      <a:lumMod val="85000"/>
                    </a:schemeClr>
                  </a:solidFill>
                </a:ln>
                <a:solidFill>
                  <a:schemeClr val="tx1">
                    <a:lumMod val="85000"/>
                    <a:lumOff val="15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1836171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accent4">
                    <a:lumMod val="50000"/>
                  </a:schemeClr>
                </a:solidFill>
              </a:defRPr>
            </a:lvl1pPr>
          </a:lstStyle>
          <a:p>
            <a:endParaRPr lang="en-US" dirty="0">
              <a:solidFill>
                <a:srgbClr val="4A66AC">
                  <a:lumMod val="50000"/>
                </a:srgbClr>
              </a:solidFill>
            </a:endParaRPr>
          </a:p>
        </p:txBody>
      </p:sp>
      <p:sp>
        <p:nvSpPr>
          <p:cNvPr id="4" name="Slide Number Placeholder 3"/>
          <p:cNvSpPr>
            <a:spLocks noGrp="1"/>
          </p:cNvSpPr>
          <p:nvPr>
            <p:ph type="sldNum" sz="quarter" idx="11"/>
          </p:nvPr>
        </p:nvSpPr>
        <p:spPr/>
        <p:txBody>
          <a:bodyPr/>
          <a:lstStyle>
            <a:lvl1pPr>
              <a:defRPr>
                <a:solidFill>
                  <a:schemeClr val="accent4">
                    <a:lumMod val="50000"/>
                  </a:schemeClr>
                </a:solidFill>
              </a:defRPr>
            </a:lvl1pPr>
          </a:lstStyle>
          <a:p>
            <a:fld id="{81582BD6-FC20-4557-852B-8433F8572D30}" type="slidenum">
              <a:rPr lang="en-US" smtClean="0">
                <a:solidFill>
                  <a:srgbClr val="4A66AC">
                    <a:lumMod val="50000"/>
                  </a:srgbClr>
                </a:solidFill>
              </a:rPr>
              <a:pPr/>
              <a:t>‹#›</a:t>
            </a:fld>
            <a:endParaRPr lang="en-US" dirty="0">
              <a:solidFill>
                <a:srgbClr val="4A66AC">
                  <a:lumMod val="50000"/>
                </a:srgbClr>
              </a:solidFill>
            </a:endParaRPr>
          </a:p>
        </p:txBody>
      </p:sp>
      <p:sp>
        <p:nvSpPr>
          <p:cNvPr id="6" name="Content Placeholder 3"/>
          <p:cNvSpPr>
            <a:spLocks noGrp="1"/>
          </p:cNvSpPr>
          <p:nvPr>
            <p:ph sz="half" idx="2"/>
          </p:nvPr>
        </p:nvSpPr>
        <p:spPr>
          <a:xfrm>
            <a:off x="914400" y="1747837"/>
            <a:ext cx="5105400" cy="2366963"/>
          </a:xfrm>
        </p:spPr>
        <p:txBody>
          <a:bodyPr>
            <a:normAutofit/>
          </a:bodyPr>
          <a:lstStyle>
            <a:lvl1pPr marL="0" indent="0" algn="l">
              <a:buFontTx/>
              <a:buNone/>
              <a:defRPr lang="en-US" sz="2000" kern="1200" dirty="0">
                <a:ln w="3175">
                  <a:noFill/>
                </a:ln>
                <a:solidFill>
                  <a:schemeClr val="accent4">
                    <a:lumMod val="50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p>
          <a:p>
            <a:pPr marL="0" lvl="0" indent="0" algn="l" defTabSz="914400" rtl="0" eaLnBrk="1" latinLnBrk="0" hangingPunct="1">
              <a:spcBef>
                <a:spcPct val="20000"/>
              </a:spcBef>
              <a:buFontTx/>
              <a:buNone/>
            </a:pPr>
            <a:r>
              <a:rPr lang="en-US" dirty="0" smtClean="0"/>
              <a:t>Level 2</a:t>
            </a:r>
          </a:p>
          <a:p>
            <a:pPr marL="0" lvl="0" indent="0" algn="l" defTabSz="914400" rtl="0" eaLnBrk="1" latinLnBrk="0" hangingPunct="1">
              <a:spcBef>
                <a:spcPct val="20000"/>
              </a:spcBef>
              <a:buFontTx/>
              <a:buNone/>
            </a:pPr>
            <a:r>
              <a:rPr lang="en-US" dirty="0" smtClean="0"/>
              <a:t>Level 3</a:t>
            </a:r>
          </a:p>
          <a:p>
            <a:pPr marL="0" lvl="0" indent="0" algn="l" defTabSz="914400" rtl="0" eaLnBrk="1" latinLnBrk="0" hangingPunct="1">
              <a:spcBef>
                <a:spcPct val="20000"/>
              </a:spcBef>
              <a:buFontTx/>
              <a:buNone/>
            </a:pPr>
            <a:r>
              <a:rPr lang="en-US" dirty="0" smtClean="0"/>
              <a:t>Level 4</a:t>
            </a:r>
          </a:p>
          <a:p>
            <a:pPr marL="0" lvl="0" indent="0" algn="l" defTabSz="914400" rtl="0" eaLnBrk="1" latinLnBrk="0" hangingPunct="1">
              <a:spcBef>
                <a:spcPct val="20000"/>
              </a:spcBef>
              <a:buFontTx/>
              <a:buNone/>
            </a:pPr>
            <a:r>
              <a:rPr lang="en-US" dirty="0" smtClean="0"/>
              <a:t>Level 5</a:t>
            </a:r>
            <a:endParaRPr lang="en-US" dirty="0"/>
          </a:p>
        </p:txBody>
      </p:sp>
      <p:sp>
        <p:nvSpPr>
          <p:cNvPr id="9" name="Content Placeholder 2"/>
          <p:cNvSpPr>
            <a:spLocks noGrp="1"/>
          </p:cNvSpPr>
          <p:nvPr>
            <p:ph sz="half" idx="14"/>
          </p:nvPr>
        </p:nvSpPr>
        <p:spPr>
          <a:xfrm>
            <a:off x="5638800" y="1447801"/>
            <a:ext cx="3124200" cy="2352675"/>
          </a:xfrm>
        </p:spPr>
        <p:txBody>
          <a:bodyPr>
            <a:normAutofit/>
          </a:bodyPr>
          <a:lstStyle>
            <a:lvl1pPr>
              <a:defRPr lang="en-US" sz="2000" kern="1200" dirty="0">
                <a:solidFill>
                  <a:schemeClr val="accent4">
                    <a:lumMod val="50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endParaRPr lang="en-US" dirty="0"/>
          </a:p>
        </p:txBody>
      </p:sp>
      <p:sp>
        <p:nvSpPr>
          <p:cNvPr id="13" name="Content Placeholder 3"/>
          <p:cNvSpPr>
            <a:spLocks noGrp="1"/>
          </p:cNvSpPr>
          <p:nvPr>
            <p:ph sz="half" idx="15"/>
          </p:nvPr>
        </p:nvSpPr>
        <p:spPr>
          <a:xfrm>
            <a:off x="914400" y="4343400"/>
            <a:ext cx="5105400" cy="2362200"/>
          </a:xfrm>
        </p:spPr>
        <p:txBody>
          <a:bodyPr>
            <a:normAutofit/>
          </a:bodyPr>
          <a:lstStyle>
            <a:lvl1pPr marL="0" indent="0" algn="l">
              <a:buFontTx/>
              <a:buNone/>
              <a:defRPr lang="en-US" sz="2000" kern="1200" dirty="0">
                <a:ln w="3175">
                  <a:noFill/>
                </a:ln>
                <a:solidFill>
                  <a:schemeClr val="accent4">
                    <a:lumMod val="50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p>
          <a:p>
            <a:pPr marL="0" lvl="0" indent="0" algn="l" defTabSz="914400" rtl="0" eaLnBrk="1" latinLnBrk="0" hangingPunct="1">
              <a:spcBef>
                <a:spcPct val="20000"/>
              </a:spcBef>
              <a:buFontTx/>
              <a:buNone/>
            </a:pPr>
            <a:r>
              <a:rPr lang="en-US" dirty="0" smtClean="0"/>
              <a:t>Level 2</a:t>
            </a:r>
          </a:p>
          <a:p>
            <a:pPr marL="0" lvl="0" indent="0" algn="l" defTabSz="914400" rtl="0" eaLnBrk="1" latinLnBrk="0" hangingPunct="1">
              <a:spcBef>
                <a:spcPct val="20000"/>
              </a:spcBef>
              <a:buFontTx/>
              <a:buNone/>
            </a:pPr>
            <a:r>
              <a:rPr lang="en-US" dirty="0" smtClean="0"/>
              <a:t>Level 3</a:t>
            </a:r>
          </a:p>
          <a:p>
            <a:pPr marL="0" lvl="0" indent="0" algn="l" defTabSz="914400" rtl="0" eaLnBrk="1" latinLnBrk="0" hangingPunct="1">
              <a:spcBef>
                <a:spcPct val="20000"/>
              </a:spcBef>
              <a:buFontTx/>
              <a:buNone/>
            </a:pPr>
            <a:r>
              <a:rPr lang="en-US" dirty="0" smtClean="0"/>
              <a:t>Level 4</a:t>
            </a:r>
          </a:p>
          <a:p>
            <a:pPr marL="0" lvl="0" indent="0" algn="l" defTabSz="914400" rtl="0" eaLnBrk="1" latinLnBrk="0" hangingPunct="1">
              <a:spcBef>
                <a:spcPct val="20000"/>
              </a:spcBef>
              <a:buFontTx/>
              <a:buNone/>
            </a:pPr>
            <a:r>
              <a:rPr lang="en-US" dirty="0" smtClean="0"/>
              <a:t>Level 5</a:t>
            </a:r>
            <a:endParaRPr lang="en-US" dirty="0"/>
          </a:p>
        </p:txBody>
      </p:sp>
      <p:sp>
        <p:nvSpPr>
          <p:cNvPr id="14" name="Content Placeholder 2"/>
          <p:cNvSpPr>
            <a:spLocks noGrp="1"/>
          </p:cNvSpPr>
          <p:nvPr>
            <p:ph sz="half" idx="16"/>
          </p:nvPr>
        </p:nvSpPr>
        <p:spPr>
          <a:xfrm>
            <a:off x="2286000" y="1457325"/>
            <a:ext cx="3124200" cy="2352675"/>
          </a:xfrm>
        </p:spPr>
        <p:txBody>
          <a:bodyPr>
            <a:normAutofit/>
          </a:bodyPr>
          <a:lstStyle>
            <a:lvl1pPr>
              <a:defRPr sz="20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1"/>
          <p:cNvSpPr>
            <a:spLocks noGrp="1"/>
          </p:cNvSpPr>
          <p:nvPr>
            <p:ph type="title"/>
          </p:nvPr>
        </p:nvSpPr>
        <p:spPr>
          <a:xfrm>
            <a:off x="152400" y="18327"/>
            <a:ext cx="6477000" cy="944563"/>
          </a:xfrm>
        </p:spPr>
        <p:txBody>
          <a:bodyPr/>
          <a:lstStyle>
            <a:lvl1pPr>
              <a:defRPr>
                <a:ln>
                  <a:solidFill>
                    <a:schemeClr val="bg1">
                      <a:lumMod val="85000"/>
                    </a:schemeClr>
                  </a:solidFill>
                </a:ln>
                <a:solidFill>
                  <a:schemeClr val="tx1">
                    <a:lumMod val="85000"/>
                    <a:lumOff val="15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179539197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038600" y="2438400"/>
            <a:ext cx="3048000" cy="3505200"/>
          </a:xfrm>
        </p:spPr>
        <p:txBody>
          <a:bodyPr/>
          <a:lstStyle>
            <a:lvl1pPr marL="0" indent="0" algn="ctr">
              <a:lnSpc>
                <a:spcPts val="1600"/>
              </a:lnSpc>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13" name="Footer Placeholder 12"/>
          <p:cNvSpPr>
            <a:spLocks noGrp="1"/>
          </p:cNvSpPr>
          <p:nvPr>
            <p:ph type="ftr" sz="quarter" idx="15"/>
          </p:nvPr>
        </p:nvSpPr>
        <p:spPr/>
        <p:txBody>
          <a:bodyPr/>
          <a:lstStyle/>
          <a:p>
            <a:endParaRPr lang="en-US" dirty="0">
              <a:solidFill>
                <a:prstClr val="black">
                  <a:tint val="75000"/>
                </a:prstClr>
              </a:solidFill>
            </a:endParaRPr>
          </a:p>
        </p:txBody>
      </p:sp>
      <p:sp>
        <p:nvSpPr>
          <p:cNvPr id="6" name="Title 1"/>
          <p:cNvSpPr>
            <a:spLocks noGrp="1"/>
          </p:cNvSpPr>
          <p:nvPr>
            <p:ph type="title"/>
          </p:nvPr>
        </p:nvSpPr>
        <p:spPr>
          <a:xfrm>
            <a:off x="0" y="0"/>
            <a:ext cx="6477000" cy="944563"/>
          </a:xfrm>
        </p:spPr>
        <p:txBody>
          <a:bodyPr/>
          <a:lstStyle>
            <a:lvl1pPr>
              <a:defRPr>
                <a:ln>
                  <a:solidFill>
                    <a:schemeClr val="bg1">
                      <a:lumMod val="85000"/>
                    </a:schemeClr>
                  </a:solidFill>
                </a:ln>
                <a:solidFill>
                  <a:schemeClr val="tx1">
                    <a:lumMod val="85000"/>
                    <a:lumOff val="15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36622772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9" name="ready_to_launch_slid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533400" y="1905000"/>
            <a:ext cx="5638800" cy="944563"/>
          </a:xfrm>
        </p:spPr>
        <p:txBody>
          <a:bodyPr/>
          <a:lstStyle>
            <a:lvl1pPr>
              <a:defRPr>
                <a:ln w="12700">
                  <a:solidFill>
                    <a:schemeClr val="tx1">
                      <a:lumMod val="85000"/>
                      <a:lumOff val="15000"/>
                    </a:schemeClr>
                  </a:solidFill>
                </a:ln>
                <a:solidFill>
                  <a:schemeClr val="bg1">
                    <a:lumMod val="8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9600" y="2895600"/>
            <a:ext cx="5562600" cy="4389437"/>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4BF35AE-44A1-4ED6-AEA8-5ABBF21A025C}" type="datetime1">
              <a:rPr lang="en-US" smtClean="0">
                <a:solidFill>
                  <a:prstClr val="black">
                    <a:tint val="75000"/>
                  </a:prstClr>
                </a:solidFill>
              </a:rPr>
              <a:pPr/>
              <a:t>1/22/2014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03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6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a:gsLst>
            <a:gs pos="0">
              <a:schemeClr val="bg1">
                <a:lumMod val="6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3200400" y="152400"/>
            <a:ext cx="5791200" cy="944563"/>
          </a:xfrm>
        </p:spPr>
        <p:txBody>
          <a:bodyPr/>
          <a:lstStyle>
            <a:lvl1pPr>
              <a:defRPr>
                <a:ln w="12700">
                  <a:solidFill>
                    <a:schemeClr val="bg1">
                      <a:lumMod val="85000"/>
                    </a:schemeClr>
                  </a:solidFill>
                </a:ln>
                <a:solidFill>
                  <a:schemeClr val="tx1">
                    <a:lumMod val="85000"/>
                    <a:lumOff val="1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200400" y="1096963"/>
            <a:ext cx="8534400" cy="4389437"/>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4BF35AE-44A1-4ED6-AEA8-5ABBF21A025C}" type="datetime1">
              <a:rPr lang="en-US" smtClean="0">
                <a:solidFill>
                  <a:prstClr val="black">
                    <a:tint val="75000"/>
                  </a:prstClr>
                </a:solidFill>
              </a:rPr>
              <a:pPr/>
              <a:t>1/22/2014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45947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90802" y="433388"/>
            <a:ext cx="6284913" cy="1362075"/>
          </a:xfrm>
        </p:spPr>
        <p:txBody>
          <a:bodyPr anchor="t"/>
          <a:lstStyle>
            <a:lvl1pPr algn="r">
              <a:defRPr sz="4000" b="1" cap="all">
                <a:ln>
                  <a:solidFill>
                    <a:schemeClr val="bg1">
                      <a:lumMod val="85000"/>
                    </a:schemeClr>
                  </a:solidFill>
                </a:ln>
                <a:solidFill>
                  <a:schemeClr val="tx1">
                    <a:lumMod val="85000"/>
                    <a:lumOff val="1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590802" y="-1066800"/>
            <a:ext cx="6284913" cy="1500187"/>
          </a:xfrm>
        </p:spPr>
        <p:txBody>
          <a:bodyPr anchor="b"/>
          <a:lstStyle>
            <a:lvl1pPr marL="0" indent="0" algn="r">
              <a:buNone/>
              <a:defRPr sz="200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F5FF7EA6-E896-45A1-9154-F345903B5BEF}" type="datetime1">
              <a:rPr lang="en-US" smtClean="0">
                <a:solidFill>
                  <a:prstClr val="black">
                    <a:tint val="75000"/>
                  </a:prstClr>
                </a:solidFill>
              </a:rPr>
              <a:pPr/>
              <a:t>1/22/2014</a:t>
            </a:fld>
            <a:endParaRPr lang="en-US">
              <a:solidFill>
                <a:prstClr val="black">
                  <a:tint val="75000"/>
                </a:prstClr>
              </a:solidFill>
            </a:endParaRPr>
          </a:p>
        </p:txBody>
      </p:sp>
      <p:sp>
        <p:nvSpPr>
          <p:cNvPr id="5" name="Footer Placeholder 4"/>
          <p:cNvSpPr>
            <a:spLocks noGrp="1"/>
          </p:cNvSpPr>
          <p:nvPr>
            <p:ph type="ftr" sz="quarter" idx="11"/>
          </p:nvPr>
        </p:nvSpPr>
        <p:spPr>
          <a:xfrm>
            <a:off x="3124200" y="6400800"/>
            <a:ext cx="28956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65125"/>
          </a:xfrm>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845317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65590" y="2209800"/>
            <a:ext cx="9329193" cy="4711861"/>
          </a:xfrm>
          <a:prstGeom prst="rect">
            <a:avLst/>
          </a:prstGeom>
          <a:gradFill>
            <a:gsLst>
              <a:gs pos="0">
                <a:schemeClr val="tx1">
                  <a:lumMod val="95000"/>
                  <a:lumOff val="5000"/>
                </a:schemeClr>
              </a:gs>
              <a:gs pos="8000">
                <a:schemeClr val="tx1">
                  <a:lumMod val="75000"/>
                  <a:lumOff val="25000"/>
                </a:schemeClr>
              </a:gs>
              <a:gs pos="100000">
                <a:schemeClr val="tx1">
                  <a:lumMod val="65000"/>
                  <a:lumOff val="35000"/>
                </a:schemeClr>
              </a:gs>
            </a:gsLst>
            <a:lin ang="5400000" scaled="0"/>
          </a:gradFill>
          <a:ln w="9525">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336876" y="-404187"/>
            <a:ext cx="5368724" cy="2994988"/>
          </a:xfrm>
          <a:prstGeom prst="rect">
            <a:avLst/>
          </a:prstGeom>
        </p:spPr>
      </p:pic>
      <p:sp>
        <p:nvSpPr>
          <p:cNvPr id="2" name="Title 1"/>
          <p:cNvSpPr>
            <a:spLocks noGrp="1"/>
          </p:cNvSpPr>
          <p:nvPr>
            <p:ph type="title"/>
          </p:nvPr>
        </p:nvSpPr>
        <p:spPr>
          <a:xfrm>
            <a:off x="6400800" y="2514601"/>
            <a:ext cx="2438400" cy="992167"/>
          </a:xfrm>
          <a:ln>
            <a:noFill/>
          </a:ln>
        </p:spPr>
        <p:txBody>
          <a:bodyPr anchor="b"/>
          <a:lstStyle>
            <a:lvl1pPr algn="l">
              <a:defRPr sz="2000" b="1">
                <a:ln w="3175">
                  <a:solidFill>
                    <a:schemeClr val="tx1">
                      <a:lumMod val="85000"/>
                      <a:lumOff val="15000"/>
                    </a:schemeClr>
                  </a:solidFill>
                </a:ln>
                <a:solidFill>
                  <a:schemeClr val="bg1">
                    <a:lumMod val="95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81002" y="381001"/>
            <a:ext cx="3990109" cy="5853113"/>
          </a:xfrm>
        </p:spPr>
        <p:txBody>
          <a:bodyPr/>
          <a:lstStyle>
            <a:lvl1pPr>
              <a:defRPr sz="3200">
                <a:solidFill>
                  <a:schemeClr val="tx1">
                    <a:lumMod val="85000"/>
                    <a:lumOff val="15000"/>
                  </a:schemeClr>
                </a:solidFill>
              </a:defRPr>
            </a:lvl1pPr>
            <a:lvl2pPr>
              <a:defRPr sz="2800">
                <a:solidFill>
                  <a:schemeClr val="tx1">
                    <a:lumMod val="85000"/>
                    <a:lumOff val="15000"/>
                  </a:schemeClr>
                </a:solidFill>
              </a:defRPr>
            </a:lvl2pPr>
            <a:lvl3pPr>
              <a:defRPr sz="2400">
                <a:solidFill>
                  <a:schemeClr val="tx1">
                    <a:lumMod val="85000"/>
                    <a:lumOff val="15000"/>
                  </a:schemeClr>
                </a:solidFill>
              </a:defRPr>
            </a:lvl3pPr>
            <a:lvl4pPr>
              <a:defRPr sz="2000">
                <a:solidFill>
                  <a:schemeClr val="tx1">
                    <a:lumMod val="85000"/>
                    <a:lumOff val="15000"/>
                  </a:schemeClr>
                </a:solidFill>
              </a:defRPr>
            </a:lvl4pPr>
            <a:lvl5pPr>
              <a:defRPr sz="2000">
                <a:solidFill>
                  <a:schemeClr val="tx1">
                    <a:lumMod val="85000"/>
                    <a:lumOff val="15000"/>
                  </a:schemeClr>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400800" y="3538538"/>
            <a:ext cx="2438400" cy="3319463"/>
          </a:xfrm>
        </p:spPr>
        <p:txBody>
          <a:bodyPr/>
          <a:lstStyle>
            <a:lvl1pPr marL="0" indent="0">
              <a:buNone/>
              <a:defRPr sz="1400">
                <a:ln>
                  <a:noFill/>
                </a:ln>
                <a:solidFill>
                  <a:schemeClr val="accent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0B1AC4-55E6-48D5-821D-F68F3E06D709}" type="datetime1">
              <a:rPr lang="en-US" smtClean="0">
                <a:solidFill>
                  <a:prstClr val="black">
                    <a:tint val="75000"/>
                  </a:prstClr>
                </a:solidFill>
              </a:rPr>
              <a:pPr/>
              <a:t>1/22/2014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06114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0" y="0"/>
            <a:ext cx="6477000" cy="944563"/>
          </a:xfrm>
          <a:noFill/>
        </p:spPr>
        <p:txBody>
          <a:bodyPr vert="horz" lIns="91440" tIns="45720" rIns="91440" bIns="45720" rtlCol="0" anchor="ctr">
            <a:normAutofit/>
          </a:bodyPr>
          <a:lstStyle>
            <a:lvl1pPr>
              <a:defRPr lang="en-US">
                <a:ln>
                  <a:solidFill>
                    <a:schemeClr val="tx1">
                      <a:lumMod val="95000"/>
                      <a:lumOff val="5000"/>
                    </a:schemeClr>
                  </a:solidFill>
                </a:ln>
                <a:solidFill>
                  <a:schemeClr val="accent3">
                    <a:lumMod val="60000"/>
                    <a:lumOff val="40000"/>
                  </a:schemeClr>
                </a:solidFill>
              </a:defRPr>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2743200" y="1224311"/>
            <a:ext cx="3048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224311"/>
            <a:ext cx="3048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E26E2B09-917C-4CE8-84A4-CF423B837BAE}" type="datetime1">
              <a:rPr lang="en-US" smtClean="0">
                <a:solidFill>
                  <a:prstClr val="black">
                    <a:tint val="75000"/>
                  </a:prstClr>
                </a:solidFill>
              </a:rPr>
              <a:pPr/>
              <a:t>1/22/2014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5128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a:gsLst>
            <a:gs pos="0">
              <a:schemeClr val="bg1">
                <a:lumMod val="6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304800"/>
            <a:ext cx="4953000" cy="639763"/>
          </a:xfrm>
        </p:spPr>
        <p:txBody>
          <a:bodyPr anchor="b">
            <a:normAutofit/>
          </a:bodyPr>
          <a:lstStyle>
            <a:lvl1pPr marL="0" indent="0">
              <a:buNone/>
              <a:defRPr sz="2000" b="1">
                <a:ln w="3175">
                  <a:no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609600" y="-152400"/>
            <a:ext cx="6477000" cy="944563"/>
          </a:xfrm>
        </p:spPr>
        <p:txBody>
          <a:bodyPr/>
          <a:lstStyle>
            <a:lvl1pPr algn="l">
              <a:defRPr>
                <a:ln>
                  <a:solidFill>
                    <a:schemeClr val="bg1">
                      <a:lumMod val="85000"/>
                    </a:schemeClr>
                  </a:solidFill>
                </a:ln>
                <a:solidFill>
                  <a:schemeClr val="tx1">
                    <a:lumMod val="85000"/>
                    <a:lumOff val="15000"/>
                  </a:schemeClr>
                </a:solidFill>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438400" y="1752600"/>
            <a:ext cx="6705600" cy="3951288"/>
          </a:xfrm>
        </p:spPr>
        <p:txBody>
          <a:bodyPr/>
          <a:lstStyle>
            <a:lvl1pPr>
              <a:defRPr sz="2400">
                <a:solidFill>
                  <a:schemeClr val="accent3">
                    <a:lumMod val="75000"/>
                  </a:schemeClr>
                </a:solidFill>
              </a:defRPr>
            </a:lvl1pPr>
            <a:lvl2pPr>
              <a:defRPr sz="2000">
                <a:solidFill>
                  <a:schemeClr val="accent3">
                    <a:lumMod val="75000"/>
                  </a:schemeClr>
                </a:solidFill>
              </a:defRPr>
            </a:lvl2pPr>
            <a:lvl3pPr>
              <a:defRPr sz="1800">
                <a:solidFill>
                  <a:schemeClr val="accent3">
                    <a:lumMod val="75000"/>
                  </a:schemeClr>
                </a:solidFill>
              </a:defRPr>
            </a:lvl3pPr>
            <a:lvl4pPr>
              <a:defRPr sz="1600">
                <a:solidFill>
                  <a:schemeClr val="accent3">
                    <a:lumMod val="75000"/>
                  </a:schemeClr>
                </a:solidFill>
              </a:defRPr>
            </a:lvl4pPr>
            <a:lvl5pPr>
              <a:defRPr sz="1600">
                <a:solidFill>
                  <a:schemeClr val="accent3">
                    <a:lumMod val="7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286000" y="3551237"/>
            <a:ext cx="3200400" cy="639763"/>
          </a:xfrm>
        </p:spPr>
        <p:txBody>
          <a:bodyPr anchor="b"/>
          <a:lstStyle>
            <a:lvl1pPr marL="0" indent="0">
              <a:buNone/>
              <a:defRPr sz="2400" b="1">
                <a:ln w="3175">
                  <a:solidFill>
                    <a:schemeClr val="accent3">
                      <a:lumMod val="40000"/>
                      <a:lumOff val="60000"/>
                    </a:schemeClr>
                  </a:solidFill>
                </a:ln>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2438400" y="4430712"/>
            <a:ext cx="6705600" cy="3951288"/>
          </a:xfrm>
        </p:spPr>
        <p:txBody>
          <a:bodyPr/>
          <a:lstStyle>
            <a:lvl1pPr>
              <a:defRPr sz="2400">
                <a:solidFill>
                  <a:schemeClr val="accent3">
                    <a:lumMod val="75000"/>
                  </a:schemeClr>
                </a:solidFill>
              </a:defRPr>
            </a:lvl1pPr>
            <a:lvl2pPr>
              <a:defRPr sz="2000">
                <a:solidFill>
                  <a:schemeClr val="accent3">
                    <a:lumMod val="75000"/>
                  </a:schemeClr>
                </a:solidFill>
              </a:defRPr>
            </a:lvl2pPr>
            <a:lvl3pPr>
              <a:defRPr sz="1800">
                <a:solidFill>
                  <a:schemeClr val="accent3">
                    <a:lumMod val="75000"/>
                  </a:schemeClr>
                </a:solidFill>
              </a:defRPr>
            </a:lvl3pPr>
            <a:lvl4pPr>
              <a:defRPr sz="1600">
                <a:solidFill>
                  <a:schemeClr val="accent3">
                    <a:lumMod val="75000"/>
                  </a:schemeClr>
                </a:solidFill>
              </a:defRPr>
            </a:lvl4pPr>
            <a:lvl5pPr>
              <a:defRPr sz="1600">
                <a:solidFill>
                  <a:schemeClr val="accent3">
                    <a:lumMod val="7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2E432E-D556-49B1-AA44-0ADD980DBED8}" type="datetime1">
              <a:rPr lang="en-US" smtClean="0">
                <a:solidFill>
                  <a:prstClr val="black">
                    <a:tint val="75000"/>
                  </a:prstClr>
                </a:solidFill>
              </a:rPr>
              <a:pPr/>
              <a:t>1/22/2014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8976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gradFill>
          <a:gsLst>
            <a:gs pos="0">
              <a:schemeClr val="bg1">
                <a:lumMod val="6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6477000" cy="944563"/>
          </a:xfrm>
        </p:spPr>
        <p:txBody>
          <a:bodyPr/>
          <a:lstStyle>
            <a:lvl1pPr>
              <a:defRPr>
                <a:ln>
                  <a:solidFill>
                    <a:schemeClr val="bg1">
                      <a:lumMod val="85000"/>
                    </a:schemeClr>
                  </a:solidFill>
                </a:ln>
                <a:solidFill>
                  <a:schemeClr val="tx1">
                    <a:lumMod val="85000"/>
                    <a:lumOff val="15000"/>
                  </a:schemeClr>
                </a:solidFil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11AE94-C42D-430C-B655-059880745D40}" type="datetime1">
              <a:rPr lang="en-US" smtClean="0">
                <a:solidFill>
                  <a:prstClr val="black">
                    <a:tint val="75000"/>
                  </a:prstClr>
                </a:solidFill>
              </a:rPr>
              <a:pPr/>
              <a:t>1/22/2014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363484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BECF5-ED84-44E3-919B-70E0B2BFCC76}" type="datetime1">
              <a:rPr lang="en-US" smtClean="0">
                <a:solidFill>
                  <a:prstClr val="black">
                    <a:tint val="75000"/>
                  </a:prstClr>
                </a:solidFill>
              </a:rPr>
              <a:pPr/>
              <a:t>1/22/2014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20539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1">
                <a:lumMod val="6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77B57-B008-4CE5-8338-37E128D97E12}" type="datetime1">
              <a:rPr lang="en-US" smtClean="0">
                <a:solidFill>
                  <a:prstClr val="black">
                    <a:tint val="75000"/>
                  </a:prstClr>
                </a:solidFill>
              </a:rPr>
              <a:pPr/>
              <a:t>1/22/2014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
        <p:nvSpPr>
          <p:cNvPr id="14" name="Rectangle 3" hidden="1"/>
          <p:cNvSpPr/>
          <p:nvPr/>
        </p:nvSpPr>
        <p:spPr>
          <a:xfrm rot="16200000">
            <a:off x="1618593" y="-667407"/>
            <a:ext cx="7010400" cy="819281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gradFill>
            <a:gsLst>
              <a:gs pos="12000">
                <a:schemeClr val="tx1">
                  <a:lumMod val="95000"/>
                  <a:lumOff val="5000"/>
                  <a:alpha val="95000"/>
                </a:schemeClr>
              </a:gs>
              <a:gs pos="1000">
                <a:schemeClr val="tx1">
                  <a:lumMod val="95000"/>
                  <a:lumOff val="5000"/>
                  <a:alpha val="0"/>
                </a:schemeClr>
              </a:gs>
              <a:gs pos="100000">
                <a:schemeClr val="tx1">
                  <a:lumMod val="95000"/>
                  <a:lumOff val="5000"/>
                  <a:alpha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3124200" y="304800"/>
            <a:ext cx="5715000" cy="944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276600" y="1554163"/>
            <a:ext cx="5638800" cy="4906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8600" y="2057400"/>
            <a:ext cx="3352800" cy="4943355"/>
          </a:xfrm>
          <a:prstGeom prst="rect">
            <a:avLst/>
          </a:prstGeom>
        </p:spPr>
      </p:pic>
    </p:spTree>
    <p:extLst>
      <p:ext uri="{BB962C8B-B14F-4D97-AF65-F5344CB8AC3E}">
        <p14:creationId xmlns:p14="http://schemas.microsoft.com/office/powerpoint/2010/main" val="1381715083"/>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Lst>
  <p:timing>
    <p:tnLst>
      <p:par>
        <p:cTn id="1" dur="indefinite" restart="never" nodeType="tmRoot"/>
      </p:par>
    </p:tnLst>
  </p:timing>
  <p:hf sldNum="0" hdr="0" ftr="0" dt="0"/>
  <p:txStyles>
    <p:titleStyle>
      <a:lvl1pPr algn="l" defTabSz="914400" rtl="0" eaLnBrk="1" latinLnBrk="0" hangingPunct="1">
        <a:spcBef>
          <a:spcPct val="0"/>
        </a:spcBef>
        <a:buNone/>
        <a:defRPr sz="3600" kern="1200">
          <a:ln>
            <a:solidFill>
              <a:schemeClr val="bg1">
                <a:lumMod val="85000"/>
              </a:schemeClr>
            </a:solidFill>
          </a:ln>
          <a:solidFill>
            <a:schemeClr val="tx1">
              <a:lumMod val="85000"/>
              <a:lumOff val="15000"/>
            </a:schemeClr>
          </a:solidFill>
          <a:latin typeface="+mj-lt"/>
          <a:ea typeface="+mj-ea"/>
          <a:cs typeface="+mj-cs"/>
        </a:defRPr>
      </a:lvl1pPr>
    </p:titleStyle>
    <p:bodyStyle>
      <a:lvl1pPr marL="0" indent="0" algn="l" defTabSz="914400" rtl="0" eaLnBrk="1" latinLnBrk="0" hangingPunct="1">
        <a:spcBef>
          <a:spcPct val="20000"/>
        </a:spcBef>
        <a:buFontTx/>
        <a:buNone/>
        <a:defRPr sz="3200" kern="1200">
          <a:solidFill>
            <a:schemeClr val="tx1">
              <a:lumMod val="85000"/>
              <a:lumOff val="15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tx1">
              <a:lumMod val="85000"/>
              <a:lumOff val="1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tx1">
              <a:lumMod val="85000"/>
              <a:lumOff val="1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tx1">
              <a:lumMod val="85000"/>
              <a:lumOff val="1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hyperlink" Target="http://youtu.be/YYnSKwaQxWM" TargetMode="External"/><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hyperlink" Target="https://www.google.ca/url?sa=i&amp;rct=j&amp;q=&amp;esrc=s&amp;source=images&amp;cd=&amp;cad=rja&amp;docid=fqB2LRhUucioEM&amp;tbnid=D0cJCexUlW9-dM:&amp;ved=0CAQQjB0&amp;url=http://www.learningresources.com/product/translucent+color+tiles.do&amp;ei=HrPZUpGoBYH9oATCkYD4DQ&amp;bvm=bv.59568121,d.cGU&amp;psig=AFQjCNEURV1VsrdLySG2m7aNuCpk6Zt0vA&amp;ust=139008260387713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hyperlink" Target="http://www.worldometers.info/"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0.gif"/></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teachingchannel.org/videos/quick-classroom-warm-up"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1.png"/><Relationship Id="rId5" Type="http://schemas.openxmlformats.org/officeDocument/2006/relationships/hyperlink" Target="http://youtu.be/zYMs_1y2_gw"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blogs.edweek.org/teachers/classroom_qa_with_larry_ferlazzo/2012/01/response_ways_to_differentiate_instruction.html"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hyperlink" Target="http://youtu.be/eqRcpA5rYTE" TargetMode="External"/><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67000" y="2133600"/>
            <a:ext cx="7391400" cy="1362075"/>
          </a:xfrm>
        </p:spPr>
        <p:txBody>
          <a:bodyPr>
            <a:normAutofit/>
          </a:bodyPr>
          <a:lstStyle/>
          <a:p>
            <a:pPr algn="l"/>
            <a:r>
              <a:rPr lang="en-US" sz="2800" dirty="0" smtClean="0"/>
              <a:t>Teaching All students,</a:t>
            </a:r>
            <a:br>
              <a:rPr lang="en-US" sz="2800" dirty="0" smtClean="0"/>
            </a:br>
            <a:r>
              <a:rPr lang="en-US" sz="2800" dirty="0" smtClean="0"/>
              <a:t>       not just those easiest to teach.</a:t>
            </a:r>
            <a:endParaRPr lang="en-US" sz="2800" dirty="0"/>
          </a:p>
        </p:txBody>
      </p:sp>
      <p:sp>
        <p:nvSpPr>
          <p:cNvPr id="4" name="Text Placeholder 3"/>
          <p:cNvSpPr>
            <a:spLocks noGrp="1"/>
          </p:cNvSpPr>
          <p:nvPr>
            <p:ph type="body" idx="1"/>
          </p:nvPr>
        </p:nvSpPr>
        <p:spPr>
          <a:xfrm>
            <a:off x="2057400" y="1143000"/>
            <a:ext cx="6172200" cy="890587"/>
          </a:xfrm>
        </p:spPr>
        <p:txBody>
          <a:bodyPr>
            <a:noAutofit/>
          </a:bodyPr>
          <a:lstStyle/>
          <a:p>
            <a:pPr algn="l"/>
            <a:r>
              <a:rPr lang="en-US" sz="6000" b="1" dirty="0" smtClean="0">
                <a:solidFill>
                  <a:schemeClr val="accent2"/>
                </a:solidFill>
                <a:effectLst>
                  <a:outerShdw blurRad="38100" dist="38100" dir="2700000" algn="tl">
                    <a:srgbClr val="000000">
                      <a:alpha val="43137"/>
                    </a:srgbClr>
                  </a:outerShdw>
                </a:effectLst>
              </a:rPr>
              <a:t>DIFFERENTIATION:              </a:t>
            </a:r>
            <a:endParaRPr lang="en-US" sz="6000" b="1" dirty="0">
              <a:solidFill>
                <a:schemeClr val="accent2"/>
              </a:solidFill>
              <a:effectLst>
                <a:outerShdw blurRad="38100" dist="38100" dir="2700000" algn="tl">
                  <a:srgbClr val="000000">
                    <a:alpha val="43137"/>
                  </a:srgbClr>
                </a:outerShdw>
              </a:effectLst>
            </a:endParaRPr>
          </a:p>
        </p:txBody>
      </p:sp>
      <p:sp>
        <p:nvSpPr>
          <p:cNvPr id="5" name="TextBox 4"/>
          <p:cNvSpPr txBox="1"/>
          <p:nvPr/>
        </p:nvSpPr>
        <p:spPr>
          <a:xfrm>
            <a:off x="2209800" y="76200"/>
            <a:ext cx="4876800" cy="830997"/>
          </a:xfrm>
          <a:prstGeom prst="rect">
            <a:avLst/>
          </a:prstGeom>
          <a:noFill/>
        </p:spPr>
        <p:txBody>
          <a:bodyPr wrap="square" rtlCol="0">
            <a:spAutoFit/>
          </a:bodyPr>
          <a:lstStyle/>
          <a:p>
            <a:pPr algn="ctr"/>
            <a:r>
              <a:rPr lang="en-US" sz="1600" dirty="0" smtClean="0">
                <a:latin typeface="Calibri" pitchFamily="34" charset="0"/>
              </a:rPr>
              <a:t>SCHOOL IMPROVEMENT</a:t>
            </a:r>
          </a:p>
          <a:p>
            <a:pPr algn="ctr"/>
            <a:r>
              <a:rPr lang="en-US" sz="1600" dirty="0" smtClean="0">
                <a:latin typeface="Calibri" pitchFamily="34" charset="0"/>
              </a:rPr>
              <a:t>DIFFERENTIATED INSTRUCTION PROJECT</a:t>
            </a:r>
          </a:p>
          <a:p>
            <a:pPr algn="ctr"/>
            <a:r>
              <a:rPr lang="en-US" sz="1600" dirty="0" smtClean="0">
                <a:latin typeface="Calibri" pitchFamily="34" charset="0"/>
              </a:rPr>
              <a:t>SCHOOL BASED PD DAY FEBRUARY 14/14</a:t>
            </a:r>
            <a:endParaRPr lang="en-US" sz="1600" dirty="0">
              <a:latin typeface="Calibri"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394207"/>
            <a:ext cx="4498848" cy="2731008"/>
          </a:xfrm>
          <a:prstGeom prst="rect">
            <a:avLst/>
          </a:prstGeom>
        </p:spPr>
      </p:pic>
      <p:sp>
        <p:nvSpPr>
          <p:cNvPr id="6" name="TextBox 5"/>
          <p:cNvSpPr txBox="1"/>
          <p:nvPr/>
        </p:nvSpPr>
        <p:spPr>
          <a:xfrm>
            <a:off x="6775391" y="6017493"/>
            <a:ext cx="2209800" cy="215444"/>
          </a:xfrm>
          <a:prstGeom prst="rect">
            <a:avLst/>
          </a:prstGeom>
          <a:noFill/>
        </p:spPr>
        <p:txBody>
          <a:bodyPr wrap="square" rtlCol="0">
            <a:spAutoFit/>
          </a:bodyPr>
          <a:lstStyle/>
          <a:p>
            <a:r>
              <a:rPr lang="en-US" sz="800" dirty="0" smtClean="0"/>
              <a:t>Image source:  http://thisisindexed.com</a:t>
            </a:r>
            <a:endParaRPr lang="en-US" sz="800" dirty="0"/>
          </a:p>
        </p:txBody>
      </p:sp>
    </p:spTree>
    <p:extLst>
      <p:ext uri="{BB962C8B-B14F-4D97-AF65-F5344CB8AC3E}">
        <p14:creationId xmlns:p14="http://schemas.microsoft.com/office/powerpoint/2010/main" val="26399703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lassroom Walk Throug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304800"/>
            <a:ext cx="7044267" cy="3962400"/>
          </a:xfrm>
          <a:prstGeom prst="rect">
            <a:avLst/>
          </a:prstGeom>
        </p:spPr>
      </p:pic>
      <p:sp>
        <p:nvSpPr>
          <p:cNvPr id="5" name="Rectangle 4"/>
          <p:cNvSpPr/>
          <p:nvPr/>
        </p:nvSpPr>
        <p:spPr>
          <a:xfrm>
            <a:off x="6172200" y="4580546"/>
            <a:ext cx="2212465" cy="338554"/>
          </a:xfrm>
          <a:prstGeom prst="rect">
            <a:avLst/>
          </a:prstGeom>
        </p:spPr>
        <p:txBody>
          <a:bodyPr wrap="none">
            <a:spAutoFit/>
          </a:bodyPr>
          <a:lstStyle/>
          <a:p>
            <a:r>
              <a:rPr lang="en-US" sz="800" dirty="0" smtClean="0"/>
              <a:t>Video source:  </a:t>
            </a:r>
            <a:r>
              <a:rPr lang="en-US" sz="800" dirty="0">
                <a:hlinkClick r:id="rId6"/>
              </a:rPr>
              <a:t>http://</a:t>
            </a:r>
            <a:r>
              <a:rPr lang="en-US" sz="800" dirty="0" smtClean="0">
                <a:hlinkClick r:id="rId6"/>
              </a:rPr>
              <a:t>youtu.be/YYnSKwaQxWM</a:t>
            </a:r>
            <a:endParaRPr lang="en-US" sz="800" dirty="0" smtClean="0"/>
          </a:p>
          <a:p>
            <a:endParaRPr lang="en-US" sz="800" dirty="0"/>
          </a:p>
        </p:txBody>
      </p:sp>
    </p:spTree>
    <p:extLst>
      <p:ext uri="{BB962C8B-B14F-4D97-AF65-F5344CB8AC3E}">
        <p14:creationId xmlns:p14="http://schemas.microsoft.com/office/powerpoint/2010/main" val="4149862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467600" y="6231947"/>
            <a:ext cx="1382110" cy="215444"/>
          </a:xfrm>
          <a:prstGeom prst="rect">
            <a:avLst/>
          </a:prstGeom>
          <a:noFill/>
        </p:spPr>
        <p:txBody>
          <a:bodyPr wrap="none" rtlCol="0">
            <a:spAutoFit/>
          </a:bodyPr>
          <a:lstStyle/>
          <a:p>
            <a:r>
              <a:rPr lang="en-US" sz="800" dirty="0" smtClean="0"/>
              <a:t>Image source:  Roger Lauck</a:t>
            </a:r>
            <a:endParaRPr lang="en-US" sz="800" dirty="0"/>
          </a:p>
        </p:txBody>
      </p:sp>
      <p:sp>
        <p:nvSpPr>
          <p:cNvPr id="5" name="Title 1"/>
          <p:cNvSpPr txBox="1">
            <a:spLocks/>
          </p:cNvSpPr>
          <p:nvPr/>
        </p:nvSpPr>
        <p:spPr>
          <a:xfrm>
            <a:off x="2057400" y="304799"/>
            <a:ext cx="6477000" cy="944563"/>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ln>
                  <a:solidFill>
                    <a:schemeClr val="bg1">
                      <a:lumMod val="85000"/>
                    </a:schemeClr>
                  </a:solidFill>
                </a:ln>
                <a:solidFill>
                  <a:schemeClr val="tx1">
                    <a:lumMod val="85000"/>
                    <a:lumOff val="15000"/>
                  </a:schemeClr>
                </a:solidFill>
                <a:latin typeface="+mj-lt"/>
                <a:ea typeface="+mj-ea"/>
                <a:cs typeface="+mj-cs"/>
              </a:defRPr>
            </a:lvl1pPr>
          </a:lstStyle>
          <a:p>
            <a:r>
              <a:rPr lang="en-US" sz="6000" b="1" dirty="0" smtClean="0">
                <a:ln>
                  <a:noFill/>
                </a:ln>
                <a:solidFill>
                  <a:schemeClr val="accent2"/>
                </a:solidFill>
                <a:effectLst>
                  <a:outerShdw blurRad="38100" dist="38100" dir="2700000" algn="tl">
                    <a:srgbClr val="000000">
                      <a:alpha val="43137"/>
                    </a:srgbClr>
                  </a:outerShdw>
                </a:effectLst>
                <a:latin typeface="+mn-lt"/>
              </a:rPr>
              <a:t>Anchor Activity</a:t>
            </a:r>
            <a:endParaRPr lang="en-US" sz="6000" b="1" dirty="0">
              <a:ln>
                <a:noFill/>
              </a:ln>
              <a:solidFill>
                <a:schemeClr val="accent2"/>
              </a:solidFill>
              <a:effectLst>
                <a:outerShdw blurRad="38100" dist="38100" dir="2700000" algn="tl">
                  <a:srgbClr val="000000">
                    <a:alpha val="43137"/>
                  </a:srgbClr>
                </a:outerShdw>
              </a:effectLst>
              <a:latin typeface="+mn-lt"/>
            </a:endParaRPr>
          </a:p>
        </p:txBody>
      </p:sp>
      <p:pic>
        <p:nvPicPr>
          <p:cNvPr id="6" name="Picture 2" descr="http://images.learningresources.com/images/products/en_us/detail/prod0478_d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05000"/>
            <a:ext cx="3000375" cy="30003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3400" y="1828800"/>
            <a:ext cx="1861877" cy="1015663"/>
          </a:xfrm>
          <a:prstGeom prst="rect">
            <a:avLst/>
          </a:prstGeom>
          <a:noFill/>
        </p:spPr>
        <p:txBody>
          <a:bodyPr wrap="square" rtlCol="0">
            <a:spAutoFit/>
          </a:bodyPr>
          <a:lstStyle/>
          <a:p>
            <a:r>
              <a:rPr lang="en-US" sz="6000" dirty="0" smtClean="0">
                <a:latin typeface="+mj-lt"/>
              </a:rPr>
              <a:t>NIM</a:t>
            </a:r>
            <a:endParaRPr lang="en-US" sz="6000" dirty="0">
              <a:latin typeface="+mj-lt"/>
            </a:endParaRPr>
          </a:p>
        </p:txBody>
      </p:sp>
      <p:sp>
        <p:nvSpPr>
          <p:cNvPr id="9" name="TextBox 8"/>
          <p:cNvSpPr txBox="1"/>
          <p:nvPr/>
        </p:nvSpPr>
        <p:spPr>
          <a:xfrm>
            <a:off x="1524000" y="4953000"/>
            <a:ext cx="2047355" cy="215444"/>
          </a:xfrm>
          <a:prstGeom prst="rect">
            <a:avLst/>
          </a:prstGeom>
          <a:noFill/>
        </p:spPr>
        <p:txBody>
          <a:bodyPr wrap="none" rtlCol="0">
            <a:spAutoFit/>
          </a:bodyPr>
          <a:lstStyle/>
          <a:p>
            <a:r>
              <a:rPr lang="en-US" sz="800" dirty="0" smtClean="0"/>
              <a:t>Video Source:  </a:t>
            </a:r>
            <a:r>
              <a:rPr lang="en-US" sz="800" dirty="0" smtClean="0">
                <a:hlinkClick r:id="rId4"/>
              </a:rPr>
              <a:t>www.learningresources.com</a:t>
            </a:r>
            <a:endParaRPr lang="en-US" sz="800"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4230" y="3041816"/>
            <a:ext cx="4935124" cy="3169479"/>
          </a:xfrm>
          <a:prstGeom prst="rect">
            <a:avLst/>
          </a:prstGeom>
        </p:spPr>
      </p:pic>
    </p:spTree>
    <p:extLst>
      <p:ext uri="{BB962C8B-B14F-4D97-AF65-F5344CB8AC3E}">
        <p14:creationId xmlns:p14="http://schemas.microsoft.com/office/powerpoint/2010/main" val="5694709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762000" y="361771"/>
            <a:ext cx="5257800" cy="890587"/>
          </a:xfrm>
          <a:prstGeom prst="rect">
            <a:avLst/>
          </a:prstGeom>
          <a:ln>
            <a:noFill/>
          </a:ln>
        </p:spPr>
        <p:txBody>
          <a:bodyPr vert="horz" lIns="91440" tIns="45720" rIns="91440" bIns="45720" rtlCol="0">
            <a:normAutofit/>
          </a:bodyPr>
          <a:lstStyle>
            <a:lvl1pPr marL="0" indent="0" algn="l" defTabSz="914400" rtl="0" eaLnBrk="1" latinLnBrk="0" hangingPunct="1">
              <a:spcBef>
                <a:spcPct val="20000"/>
              </a:spcBef>
              <a:buFontTx/>
              <a:buNone/>
              <a:defRPr sz="2400" kern="1200">
                <a:ln w="3175">
                  <a:noFill/>
                </a:ln>
                <a:solidFill>
                  <a:schemeClr val="bg1">
                    <a:lumMod val="95000"/>
                  </a:schemeClr>
                </a:solidFill>
                <a:latin typeface="+mn-lt"/>
                <a:ea typeface="+mn-ea"/>
                <a:cs typeface="+mn-cs"/>
              </a:defRPr>
            </a:lvl1pPr>
            <a:lvl2pPr marL="457200" indent="0" algn="ctr" defTabSz="914400" rtl="0" eaLnBrk="1" latinLnBrk="0" hangingPunct="1">
              <a:spcBef>
                <a:spcPct val="20000"/>
              </a:spcBef>
              <a:buFontTx/>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Tx/>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Tx/>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4000" b="1" dirty="0" smtClean="0">
                <a:solidFill>
                  <a:schemeClr val="accent2"/>
                </a:solidFill>
                <a:effectLst>
                  <a:outerShdw blurRad="38100" dist="38100" dir="2700000" algn="tl">
                    <a:srgbClr val="000000">
                      <a:alpha val="43137"/>
                    </a:srgbClr>
                  </a:outerShdw>
                </a:effectLst>
              </a:rPr>
              <a:t>Formative Assessment              </a:t>
            </a:r>
            <a:endParaRPr lang="en-US" sz="4000" b="1" dirty="0">
              <a:solidFill>
                <a:schemeClr val="accent2"/>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57400"/>
            <a:ext cx="3538343" cy="3752224"/>
          </a:xfrm>
          <a:prstGeom prst="rect">
            <a:avLst/>
          </a:prstGeom>
        </p:spPr>
      </p:pic>
      <p:sp>
        <p:nvSpPr>
          <p:cNvPr id="4" name="TextBox 3"/>
          <p:cNvSpPr txBox="1"/>
          <p:nvPr/>
        </p:nvSpPr>
        <p:spPr>
          <a:xfrm>
            <a:off x="2699845" y="5809624"/>
            <a:ext cx="1382110" cy="215444"/>
          </a:xfrm>
          <a:prstGeom prst="rect">
            <a:avLst/>
          </a:prstGeom>
          <a:noFill/>
        </p:spPr>
        <p:txBody>
          <a:bodyPr wrap="none" rtlCol="0">
            <a:spAutoFit/>
          </a:bodyPr>
          <a:lstStyle/>
          <a:p>
            <a:r>
              <a:rPr lang="en-US" sz="800" dirty="0" smtClean="0"/>
              <a:t>Image source:  Roger Lauck</a:t>
            </a:r>
            <a:endParaRPr lang="en-US" sz="8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371559"/>
            <a:ext cx="4083983" cy="1761598"/>
          </a:xfrm>
          <a:prstGeom prst="rect">
            <a:avLst/>
          </a:prstGeom>
          <a:scene3d>
            <a:camera prst="orthographicFront">
              <a:rot lat="0" lon="0" rev="0"/>
            </a:camera>
            <a:lightRig rig="threePt" dir="t"/>
          </a:scene3d>
        </p:spPr>
      </p:pic>
      <p:sp>
        <p:nvSpPr>
          <p:cNvPr id="5" name="TextBox 4"/>
          <p:cNvSpPr txBox="1"/>
          <p:nvPr/>
        </p:nvSpPr>
        <p:spPr>
          <a:xfrm>
            <a:off x="4201510" y="2502351"/>
            <a:ext cx="4809843" cy="2862322"/>
          </a:xfrm>
          <a:prstGeom prst="rect">
            <a:avLst/>
          </a:prstGeom>
          <a:noFill/>
        </p:spPr>
        <p:txBody>
          <a:bodyPr wrap="none" rtlCol="0">
            <a:spAutoFit/>
          </a:bodyPr>
          <a:lstStyle/>
          <a:p>
            <a:r>
              <a:rPr lang="en-US" dirty="0">
                <a:latin typeface="+mj-lt"/>
              </a:rPr>
              <a:t>...the use of many small assessments to </a:t>
            </a:r>
            <a:endParaRPr lang="en-US" dirty="0" smtClean="0">
              <a:latin typeface="+mj-lt"/>
            </a:endParaRPr>
          </a:p>
          <a:p>
            <a:r>
              <a:rPr lang="en-US" dirty="0">
                <a:latin typeface="+mj-lt"/>
              </a:rPr>
              <a:t> </a:t>
            </a:r>
            <a:r>
              <a:rPr lang="en-US" dirty="0" smtClean="0">
                <a:latin typeface="+mj-lt"/>
              </a:rPr>
              <a:t>  drive </a:t>
            </a:r>
            <a:r>
              <a:rPr lang="en-US" dirty="0">
                <a:latin typeface="+mj-lt"/>
              </a:rPr>
              <a:t>our instruction </a:t>
            </a:r>
            <a:r>
              <a:rPr lang="en-US" dirty="0" smtClean="0">
                <a:latin typeface="+mj-lt"/>
              </a:rPr>
              <a:t>rather </a:t>
            </a:r>
            <a:r>
              <a:rPr lang="en-US" dirty="0">
                <a:latin typeface="+mj-lt"/>
              </a:rPr>
              <a:t>than waiting until </a:t>
            </a:r>
            <a:endParaRPr lang="en-US" dirty="0" smtClean="0">
              <a:latin typeface="+mj-lt"/>
            </a:endParaRPr>
          </a:p>
          <a:p>
            <a:r>
              <a:rPr lang="en-US" dirty="0">
                <a:latin typeface="+mj-lt"/>
              </a:rPr>
              <a:t> </a:t>
            </a:r>
            <a:r>
              <a:rPr lang="en-US" dirty="0" smtClean="0">
                <a:latin typeface="+mj-lt"/>
              </a:rPr>
              <a:t>  the </a:t>
            </a:r>
            <a:r>
              <a:rPr lang="en-US" dirty="0">
                <a:latin typeface="+mj-lt"/>
              </a:rPr>
              <a:t>end when it may be too late</a:t>
            </a:r>
            <a:r>
              <a:rPr lang="en-US" dirty="0" smtClean="0">
                <a:latin typeface="+mj-lt"/>
              </a:rPr>
              <a:t>.</a:t>
            </a:r>
          </a:p>
          <a:p>
            <a:endParaRPr lang="en-US" dirty="0">
              <a:latin typeface="+mj-lt"/>
            </a:endParaRPr>
          </a:p>
          <a:p>
            <a:r>
              <a:rPr lang="en-US" dirty="0" smtClean="0">
                <a:latin typeface="+mj-lt"/>
              </a:rPr>
              <a:t>…to allow teachers to adjust and refine</a:t>
            </a:r>
          </a:p>
          <a:p>
            <a:r>
              <a:rPr lang="en-US" dirty="0">
                <a:latin typeface="+mj-lt"/>
              </a:rPr>
              <a:t> </a:t>
            </a:r>
            <a:r>
              <a:rPr lang="en-US" dirty="0" smtClean="0">
                <a:latin typeface="+mj-lt"/>
              </a:rPr>
              <a:t>  their instruction.</a:t>
            </a:r>
            <a:r>
              <a:rPr lang="en-US" dirty="0">
                <a:latin typeface="+mj-lt"/>
              </a:rPr>
              <a:t/>
            </a:r>
            <a:br>
              <a:rPr lang="en-US" dirty="0">
                <a:latin typeface="+mj-lt"/>
              </a:rPr>
            </a:br>
            <a:r>
              <a:rPr lang="en-US" dirty="0">
                <a:latin typeface="+mj-lt"/>
              </a:rPr>
              <a:t/>
            </a:r>
            <a:br>
              <a:rPr lang="en-US" dirty="0">
                <a:latin typeface="+mj-lt"/>
              </a:rPr>
            </a:br>
            <a:r>
              <a:rPr lang="en-US" dirty="0">
                <a:latin typeface="+mj-lt"/>
              </a:rPr>
              <a:t>...to provide frequent and timely feedback for </a:t>
            </a:r>
            <a:endParaRPr lang="en-US" dirty="0" smtClean="0">
              <a:latin typeface="+mj-lt"/>
            </a:endParaRPr>
          </a:p>
          <a:p>
            <a:r>
              <a:rPr lang="en-US" dirty="0">
                <a:latin typeface="+mj-lt"/>
              </a:rPr>
              <a:t> </a:t>
            </a:r>
            <a:r>
              <a:rPr lang="en-US" dirty="0" smtClean="0">
                <a:latin typeface="+mj-lt"/>
              </a:rPr>
              <a:t>  our students.</a:t>
            </a:r>
          </a:p>
          <a:p>
            <a:r>
              <a:rPr lang="en-US" dirty="0">
                <a:latin typeface="+mj-lt"/>
              </a:rPr>
              <a:t>            </a:t>
            </a:r>
            <a:r>
              <a:rPr lang="en-US" dirty="0" smtClean="0">
                <a:latin typeface="+mj-lt"/>
              </a:rPr>
              <a:t>                                                Justin </a:t>
            </a:r>
            <a:r>
              <a:rPr lang="en-US" dirty="0" err="1">
                <a:latin typeface="+mj-lt"/>
              </a:rPr>
              <a:t>Tarte</a:t>
            </a:r>
            <a:endParaRPr lang="en-US" dirty="0">
              <a:latin typeface="+mj-lt"/>
            </a:endParaRPr>
          </a:p>
        </p:txBody>
      </p:sp>
    </p:spTree>
    <p:extLst>
      <p:ext uri="{BB962C8B-B14F-4D97-AF65-F5344CB8AC3E}">
        <p14:creationId xmlns:p14="http://schemas.microsoft.com/office/powerpoint/2010/main" val="1516873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304800"/>
            <a:ext cx="6477000" cy="1424782"/>
          </a:xfrm>
        </p:spPr>
        <p:txBody>
          <a:bodyPr>
            <a:noAutofit/>
          </a:bodyPr>
          <a:lstStyle/>
          <a:p>
            <a:r>
              <a:rPr lang="en-US" sz="4000" b="1" dirty="0" smtClean="0">
                <a:ln>
                  <a:noFill/>
                </a:ln>
                <a:solidFill>
                  <a:schemeClr val="accent2"/>
                </a:solidFill>
                <a:effectLst>
                  <a:outerShdw blurRad="38100" dist="38100" dir="2700000" algn="tl">
                    <a:srgbClr val="000000">
                      <a:alpha val="43137"/>
                    </a:srgbClr>
                  </a:outerShdw>
                </a:effectLst>
                <a:latin typeface="+mn-lt"/>
              </a:rPr>
              <a:t>Formative Assessment </a:t>
            </a:r>
            <a:br>
              <a:rPr lang="en-US" sz="4000" b="1" dirty="0" smtClean="0">
                <a:ln>
                  <a:noFill/>
                </a:ln>
                <a:solidFill>
                  <a:schemeClr val="accent2"/>
                </a:solidFill>
                <a:effectLst>
                  <a:outerShdw blurRad="38100" dist="38100" dir="2700000" algn="tl">
                    <a:srgbClr val="000000">
                      <a:alpha val="43137"/>
                    </a:srgbClr>
                  </a:outerShdw>
                </a:effectLst>
                <a:latin typeface="+mn-lt"/>
              </a:rPr>
            </a:br>
            <a:r>
              <a:rPr lang="en-US" sz="4000" b="1" dirty="0" smtClean="0">
                <a:ln>
                  <a:noFill/>
                </a:ln>
                <a:solidFill>
                  <a:schemeClr val="accent2"/>
                </a:solidFill>
                <a:effectLst>
                  <a:outerShdw blurRad="38100" dist="38100" dir="2700000" algn="tl">
                    <a:srgbClr val="000000">
                      <a:alpha val="43137"/>
                    </a:srgbClr>
                  </a:outerShdw>
                </a:effectLst>
                <a:latin typeface="+mn-lt"/>
              </a:rPr>
              <a:t>             Activity</a:t>
            </a:r>
            <a:endParaRPr lang="en-US" sz="4000" b="1" dirty="0">
              <a:ln>
                <a:noFill/>
              </a:ln>
              <a:solidFill>
                <a:schemeClr val="accent2"/>
              </a:solidFill>
              <a:effectLst>
                <a:outerShdw blurRad="38100" dist="38100" dir="2700000" algn="tl">
                  <a:srgbClr val="000000">
                    <a:alpha val="43137"/>
                  </a:srgbClr>
                </a:outerShdw>
              </a:effectLst>
              <a:latin typeface="+mn-lt"/>
            </a:endParaRPr>
          </a:p>
        </p:txBody>
      </p:sp>
      <p:sp>
        <p:nvSpPr>
          <p:cNvPr id="3" name="TextBox 2"/>
          <p:cNvSpPr txBox="1"/>
          <p:nvPr/>
        </p:nvSpPr>
        <p:spPr>
          <a:xfrm>
            <a:off x="1458144" y="2586912"/>
            <a:ext cx="5929828" cy="461665"/>
          </a:xfrm>
          <a:prstGeom prst="rect">
            <a:avLst/>
          </a:prstGeom>
          <a:noFill/>
        </p:spPr>
        <p:txBody>
          <a:bodyPr wrap="none" rtlCol="0">
            <a:spAutoFit/>
          </a:bodyPr>
          <a:lstStyle/>
          <a:p>
            <a:r>
              <a:rPr lang="en-US" sz="2400" dirty="0" smtClean="0">
                <a:solidFill>
                  <a:schemeClr val="tx2"/>
                </a:solidFill>
              </a:rPr>
              <a:t>Write down any number between 0 and 1000.</a:t>
            </a:r>
            <a:endParaRPr lang="en-US" sz="2400" dirty="0">
              <a:solidFill>
                <a:schemeClr val="tx2"/>
              </a:solidFill>
            </a:endParaRPr>
          </a:p>
        </p:txBody>
      </p:sp>
      <p:sp>
        <p:nvSpPr>
          <p:cNvPr id="4" name="Rectangle 3"/>
          <p:cNvSpPr/>
          <p:nvPr/>
        </p:nvSpPr>
        <p:spPr>
          <a:xfrm>
            <a:off x="2895600" y="4495800"/>
            <a:ext cx="3063787" cy="369332"/>
          </a:xfrm>
          <a:prstGeom prst="rect">
            <a:avLst/>
          </a:prstGeom>
        </p:spPr>
        <p:txBody>
          <a:bodyPr wrap="none">
            <a:spAutoFit/>
          </a:bodyPr>
          <a:lstStyle/>
          <a:p>
            <a:r>
              <a:rPr lang="en-US" dirty="0">
                <a:hlinkClick r:id="rId3"/>
              </a:rPr>
              <a:t>http://www.worldometers.info/</a:t>
            </a:r>
            <a:endParaRPr lang="en-US" dirty="0"/>
          </a:p>
        </p:txBody>
      </p:sp>
      <p:sp>
        <p:nvSpPr>
          <p:cNvPr id="5" name="TextBox 4"/>
          <p:cNvSpPr txBox="1"/>
          <p:nvPr/>
        </p:nvSpPr>
        <p:spPr>
          <a:xfrm>
            <a:off x="990600" y="3896786"/>
            <a:ext cx="7647671" cy="461665"/>
          </a:xfrm>
          <a:prstGeom prst="rect">
            <a:avLst/>
          </a:prstGeom>
          <a:noFill/>
        </p:spPr>
        <p:txBody>
          <a:bodyPr wrap="none" rtlCol="0">
            <a:spAutoFit/>
          </a:bodyPr>
          <a:lstStyle/>
          <a:p>
            <a:r>
              <a:rPr lang="en-US" sz="2400" dirty="0" smtClean="0">
                <a:solidFill>
                  <a:schemeClr val="tx2"/>
                </a:solidFill>
              </a:rPr>
              <a:t>Just for fun… since we’ve been talking about numbers today:</a:t>
            </a:r>
            <a:endParaRPr lang="en-US" sz="2400" dirty="0">
              <a:solidFill>
                <a:schemeClr val="tx2"/>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609600"/>
            <a:ext cx="3571875" cy="1905000"/>
          </a:xfrm>
          <a:prstGeom prst="rect">
            <a:avLst/>
          </a:prstGeom>
        </p:spPr>
      </p:pic>
    </p:spTree>
    <p:extLst>
      <p:ext uri="{BB962C8B-B14F-4D97-AF65-F5344CB8AC3E}">
        <p14:creationId xmlns:p14="http://schemas.microsoft.com/office/powerpoint/2010/main" val="37468119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txBox="1">
            <a:spLocks/>
          </p:cNvSpPr>
          <p:nvPr/>
        </p:nvSpPr>
        <p:spPr>
          <a:xfrm>
            <a:off x="1804987" y="225039"/>
            <a:ext cx="6272213" cy="1219200"/>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32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6000" b="1" dirty="0" smtClean="0">
                <a:solidFill>
                  <a:schemeClr val="accent2"/>
                </a:solidFill>
                <a:effectLst>
                  <a:outerShdw blurRad="38100" dist="38100" dir="2700000" algn="tl">
                    <a:srgbClr val="000000">
                      <a:alpha val="43137"/>
                    </a:srgbClr>
                  </a:outerShdw>
                </a:effectLst>
              </a:rPr>
              <a:t>This Really Sucks!!</a:t>
            </a:r>
            <a:endParaRPr lang="en-US" sz="6000" b="1" dirty="0">
              <a:solidFill>
                <a:schemeClr val="accent2"/>
              </a:solidFill>
              <a:effectLst>
                <a:outerShdw blurRad="38100" dist="38100" dir="2700000" algn="tl">
                  <a:srgbClr val="000000">
                    <a:alpha val="43137"/>
                  </a:srgbClr>
                </a:outerShdw>
              </a:effectLst>
            </a:endParaRPr>
          </a:p>
        </p:txBody>
      </p:sp>
      <p:pic>
        <p:nvPicPr>
          <p:cNvPr id="11" name="Picture 2" descr="\\fs2\StaffDirectory\annetterouleau\Profile\Desktop\take a ch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981200"/>
            <a:ext cx="3810000" cy="44957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08994" y="1259573"/>
            <a:ext cx="6583212" cy="369332"/>
          </a:xfrm>
          <a:prstGeom prst="rect">
            <a:avLst/>
          </a:prstGeom>
          <a:noFill/>
        </p:spPr>
        <p:txBody>
          <a:bodyPr wrap="none" rtlCol="0">
            <a:spAutoFit/>
          </a:bodyPr>
          <a:lstStyle/>
          <a:p>
            <a:r>
              <a:rPr lang="en-US" dirty="0">
                <a:hlinkClick r:id="rId4"/>
              </a:rPr>
              <a:t>https://www.teachingchannel.org/videos/quick-classroom-warm-up</a:t>
            </a:r>
            <a:endParaRPr lang="en-US" dirty="0"/>
          </a:p>
        </p:txBody>
      </p:sp>
    </p:spTree>
    <p:extLst>
      <p:ext uri="{BB962C8B-B14F-4D97-AF65-F5344CB8AC3E}">
        <p14:creationId xmlns:p14="http://schemas.microsoft.com/office/powerpoint/2010/main" val="13040585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6477000" cy="944563"/>
          </a:xfrm>
        </p:spPr>
        <p:txBody>
          <a:bodyPr>
            <a:noAutofit/>
          </a:bodyPr>
          <a:lstStyle/>
          <a:p>
            <a:pPr algn="ctr"/>
            <a:r>
              <a:rPr lang="en-US" sz="6000" b="1" dirty="0" smtClean="0">
                <a:ln>
                  <a:noFill/>
                </a:ln>
                <a:solidFill>
                  <a:schemeClr val="accent2"/>
                </a:solidFill>
                <a:effectLst>
                  <a:outerShdw blurRad="38100" dist="38100" dir="2700000" algn="tl">
                    <a:srgbClr val="000000">
                      <a:alpha val="43137"/>
                    </a:srgbClr>
                  </a:outerShdw>
                </a:effectLst>
                <a:latin typeface="+mn-lt"/>
              </a:rPr>
              <a:t>This Really Sucks!!</a:t>
            </a:r>
            <a:endParaRPr lang="en-US" sz="6000" b="1" dirty="0">
              <a:ln>
                <a:noFill/>
              </a:ln>
              <a:solidFill>
                <a:schemeClr val="accent2"/>
              </a:solidFill>
              <a:effectLst>
                <a:outerShdw blurRad="38100" dist="38100" dir="2700000" algn="tl">
                  <a:srgbClr val="000000">
                    <a:alpha val="43137"/>
                  </a:srgbClr>
                </a:outerShdw>
              </a:effectLst>
              <a:latin typeface="+mn-lt"/>
            </a:endParaRPr>
          </a:p>
        </p:txBody>
      </p:sp>
      <p:sp>
        <p:nvSpPr>
          <p:cNvPr id="3" name="TextBox 2"/>
          <p:cNvSpPr txBox="1"/>
          <p:nvPr/>
        </p:nvSpPr>
        <p:spPr>
          <a:xfrm>
            <a:off x="1905000" y="2057400"/>
            <a:ext cx="5562600" cy="1446550"/>
          </a:xfrm>
          <a:prstGeom prst="rect">
            <a:avLst/>
          </a:prstGeom>
          <a:noFill/>
        </p:spPr>
        <p:txBody>
          <a:bodyPr wrap="square" rtlCol="0">
            <a:spAutoFit/>
          </a:bodyPr>
          <a:lstStyle/>
          <a:p>
            <a:r>
              <a:rPr lang="en-US" sz="8800" dirty="0" smtClean="0">
                <a:latin typeface="+mj-lt"/>
              </a:rPr>
              <a:t>Homework</a:t>
            </a:r>
            <a:endParaRPr lang="en-US" sz="8800" dirty="0">
              <a:latin typeface="+mj-lt"/>
            </a:endParaRPr>
          </a:p>
        </p:txBody>
      </p:sp>
    </p:spTree>
    <p:extLst>
      <p:ext uri="{BB962C8B-B14F-4D97-AF65-F5344CB8AC3E}">
        <p14:creationId xmlns:p14="http://schemas.microsoft.com/office/powerpoint/2010/main" val="19147452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1447800"/>
            <a:ext cx="5334000" cy="2800767"/>
          </a:xfrm>
          <a:prstGeom prst="rect">
            <a:avLst/>
          </a:prstGeom>
          <a:noFill/>
        </p:spPr>
        <p:txBody>
          <a:bodyPr wrap="square" rtlCol="0">
            <a:spAutoFit/>
          </a:bodyPr>
          <a:lstStyle/>
          <a:p>
            <a:pPr algn="ctr"/>
            <a:r>
              <a:rPr lang="en-US" sz="8800" dirty="0" smtClean="0">
                <a:latin typeface="+mj-lt"/>
              </a:rPr>
              <a:t>Network Filters</a:t>
            </a:r>
            <a:endParaRPr lang="en-US" sz="8800" dirty="0">
              <a:latin typeface="+mj-lt"/>
            </a:endParaRPr>
          </a:p>
        </p:txBody>
      </p:sp>
      <p:sp>
        <p:nvSpPr>
          <p:cNvPr id="4" name="Title 1"/>
          <p:cNvSpPr txBox="1">
            <a:spLocks/>
          </p:cNvSpPr>
          <p:nvPr/>
        </p:nvSpPr>
        <p:spPr>
          <a:xfrm>
            <a:off x="1524000" y="304800"/>
            <a:ext cx="6477000" cy="944563"/>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ln>
                  <a:solidFill>
                    <a:schemeClr val="bg1">
                      <a:lumMod val="85000"/>
                    </a:schemeClr>
                  </a:solidFill>
                </a:ln>
                <a:solidFill>
                  <a:schemeClr val="tx1">
                    <a:lumMod val="85000"/>
                    <a:lumOff val="15000"/>
                  </a:schemeClr>
                </a:solidFill>
                <a:latin typeface="+mj-lt"/>
                <a:ea typeface="+mj-ea"/>
                <a:cs typeface="+mj-cs"/>
              </a:defRPr>
            </a:lvl1pPr>
          </a:lstStyle>
          <a:p>
            <a:pPr algn="ctr"/>
            <a:r>
              <a:rPr lang="en-US" sz="6000" b="1" dirty="0" smtClean="0">
                <a:ln>
                  <a:noFill/>
                </a:ln>
                <a:solidFill>
                  <a:schemeClr val="accent2"/>
                </a:solidFill>
                <a:effectLst>
                  <a:outerShdw blurRad="38100" dist="38100" dir="2700000" algn="tl">
                    <a:srgbClr val="000000">
                      <a:alpha val="43137"/>
                    </a:srgbClr>
                  </a:outerShdw>
                </a:effectLst>
                <a:latin typeface="+mn-lt"/>
              </a:rPr>
              <a:t>This Really Sucks!!</a:t>
            </a:r>
            <a:endParaRPr lang="en-US" sz="6000" b="1" dirty="0">
              <a:ln>
                <a:noFill/>
              </a:ln>
              <a:solidFill>
                <a:schemeClr val="accent2"/>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9979290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6477000" cy="944563"/>
          </a:xfrm>
        </p:spPr>
        <p:txBody>
          <a:bodyPr>
            <a:noAutofit/>
          </a:bodyPr>
          <a:lstStyle/>
          <a:p>
            <a:r>
              <a:rPr lang="en-US" sz="6000" b="1" dirty="0">
                <a:ln>
                  <a:noFill/>
                </a:ln>
                <a:solidFill>
                  <a:schemeClr val="accent2"/>
                </a:solidFill>
                <a:effectLst>
                  <a:outerShdw blurRad="38100" dist="38100" dir="2700000" algn="tl">
                    <a:srgbClr val="000000">
                      <a:alpha val="43137"/>
                    </a:srgbClr>
                  </a:outerShdw>
                </a:effectLst>
                <a:latin typeface="+mn-lt"/>
              </a:rPr>
              <a:t>This Really Sucks!!</a:t>
            </a:r>
          </a:p>
        </p:txBody>
      </p:sp>
      <p:sp>
        <p:nvSpPr>
          <p:cNvPr id="3" name="TextBox 2"/>
          <p:cNvSpPr txBox="1"/>
          <p:nvPr/>
        </p:nvSpPr>
        <p:spPr>
          <a:xfrm>
            <a:off x="1905000" y="2057400"/>
            <a:ext cx="5334000" cy="2800767"/>
          </a:xfrm>
          <a:prstGeom prst="rect">
            <a:avLst/>
          </a:prstGeom>
          <a:noFill/>
        </p:spPr>
        <p:txBody>
          <a:bodyPr wrap="square" rtlCol="0">
            <a:spAutoFit/>
          </a:bodyPr>
          <a:lstStyle/>
          <a:p>
            <a:pPr algn="ctr"/>
            <a:r>
              <a:rPr lang="en-US" sz="8800" dirty="0" smtClean="0">
                <a:latin typeface="+mj-lt"/>
              </a:rPr>
              <a:t>Grade levels</a:t>
            </a:r>
            <a:endParaRPr lang="en-US" sz="8800" dirty="0">
              <a:latin typeface="+mj-lt"/>
            </a:endParaRPr>
          </a:p>
        </p:txBody>
      </p:sp>
    </p:spTree>
    <p:extLst>
      <p:ext uri="{BB962C8B-B14F-4D97-AF65-F5344CB8AC3E}">
        <p14:creationId xmlns:p14="http://schemas.microsoft.com/office/powerpoint/2010/main" val="1220393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6477000" cy="944563"/>
          </a:xfrm>
        </p:spPr>
        <p:txBody>
          <a:bodyPr>
            <a:noAutofit/>
          </a:bodyPr>
          <a:lstStyle/>
          <a:p>
            <a:r>
              <a:rPr lang="en-US" sz="6000" b="1" dirty="0">
                <a:ln>
                  <a:noFill/>
                </a:ln>
                <a:solidFill>
                  <a:schemeClr val="accent2"/>
                </a:solidFill>
                <a:effectLst>
                  <a:outerShdw blurRad="38100" dist="38100" dir="2700000" algn="tl">
                    <a:srgbClr val="000000">
                      <a:alpha val="43137"/>
                    </a:srgbClr>
                  </a:outerShdw>
                </a:effectLst>
                <a:latin typeface="+mn-lt"/>
              </a:rPr>
              <a:t>This Really Sucks!!</a:t>
            </a:r>
          </a:p>
        </p:txBody>
      </p:sp>
      <p:sp>
        <p:nvSpPr>
          <p:cNvPr id="3" name="TextBox 2"/>
          <p:cNvSpPr txBox="1"/>
          <p:nvPr/>
        </p:nvSpPr>
        <p:spPr>
          <a:xfrm>
            <a:off x="1676400" y="1752600"/>
            <a:ext cx="5943600" cy="1446550"/>
          </a:xfrm>
          <a:prstGeom prst="rect">
            <a:avLst/>
          </a:prstGeom>
          <a:noFill/>
        </p:spPr>
        <p:txBody>
          <a:bodyPr wrap="square" rtlCol="0">
            <a:spAutoFit/>
          </a:bodyPr>
          <a:lstStyle/>
          <a:p>
            <a:pPr algn="ctr"/>
            <a:r>
              <a:rPr lang="en-US" sz="8800" dirty="0" smtClean="0">
                <a:latin typeface="+mj-lt"/>
              </a:rPr>
              <a:t>Cell Phones</a:t>
            </a:r>
            <a:endParaRPr lang="en-US" dirty="0" smtClean="0">
              <a:latin typeface="+mj-lt"/>
            </a:endParaRPr>
          </a:p>
        </p:txBody>
      </p:sp>
      <p:sp>
        <p:nvSpPr>
          <p:cNvPr id="4" name="TextBox 3"/>
          <p:cNvSpPr txBox="1"/>
          <p:nvPr/>
        </p:nvSpPr>
        <p:spPr>
          <a:xfrm>
            <a:off x="5486400" y="3237925"/>
            <a:ext cx="1924566" cy="369332"/>
          </a:xfrm>
          <a:prstGeom prst="rect">
            <a:avLst/>
          </a:prstGeom>
          <a:noFill/>
        </p:spPr>
        <p:txBody>
          <a:bodyPr wrap="none" rtlCol="0">
            <a:spAutoFit/>
          </a:bodyPr>
          <a:lstStyle/>
          <a:p>
            <a:r>
              <a:rPr lang="en-US" dirty="0" smtClean="0"/>
              <a:t>(in the classroom)</a:t>
            </a:r>
            <a:endParaRPr lang="en-US" dirty="0"/>
          </a:p>
        </p:txBody>
      </p:sp>
    </p:spTree>
    <p:extLst>
      <p:ext uri="{BB962C8B-B14F-4D97-AF65-F5344CB8AC3E}">
        <p14:creationId xmlns:p14="http://schemas.microsoft.com/office/powerpoint/2010/main" val="30833094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6477000" cy="944563"/>
          </a:xfrm>
        </p:spPr>
        <p:txBody>
          <a:bodyPr>
            <a:noAutofit/>
          </a:bodyPr>
          <a:lstStyle/>
          <a:p>
            <a:pPr algn="ctr"/>
            <a:r>
              <a:rPr lang="en-US" sz="6000" b="1" dirty="0">
                <a:ln>
                  <a:noFill/>
                </a:ln>
                <a:solidFill>
                  <a:schemeClr val="accent2"/>
                </a:solidFill>
                <a:effectLst>
                  <a:outerShdw blurRad="38100" dist="38100" dir="2700000" algn="tl">
                    <a:srgbClr val="000000">
                      <a:alpha val="43137"/>
                    </a:srgbClr>
                  </a:outerShdw>
                </a:effectLst>
                <a:latin typeface="+mn-lt"/>
              </a:rPr>
              <a:t>This Really Sucks!!</a:t>
            </a:r>
            <a:endParaRPr lang="en-US" sz="6000" dirty="0">
              <a:latin typeface="+mn-lt"/>
            </a:endParaRPr>
          </a:p>
        </p:txBody>
      </p:sp>
      <p:sp>
        <p:nvSpPr>
          <p:cNvPr id="3" name="TextBox 2"/>
          <p:cNvSpPr txBox="1"/>
          <p:nvPr/>
        </p:nvSpPr>
        <p:spPr>
          <a:xfrm>
            <a:off x="1909985" y="2057400"/>
            <a:ext cx="5334000" cy="2800767"/>
          </a:xfrm>
          <a:prstGeom prst="rect">
            <a:avLst/>
          </a:prstGeom>
          <a:noFill/>
        </p:spPr>
        <p:txBody>
          <a:bodyPr wrap="square" rtlCol="0">
            <a:spAutoFit/>
          </a:bodyPr>
          <a:lstStyle/>
          <a:p>
            <a:pPr algn="ctr"/>
            <a:r>
              <a:rPr lang="en-US" sz="8800" dirty="0" smtClean="0">
                <a:latin typeface="+mj-lt"/>
              </a:rPr>
              <a:t>Grades and marks</a:t>
            </a:r>
            <a:endParaRPr lang="en-US" sz="8800" dirty="0">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4960834"/>
            <a:ext cx="3571875" cy="1905000"/>
          </a:xfrm>
          <a:prstGeom prst="rect">
            <a:avLst/>
          </a:prstGeom>
        </p:spPr>
      </p:pic>
    </p:spTree>
    <p:extLst>
      <p:ext uri="{BB962C8B-B14F-4D97-AF65-F5344CB8AC3E}">
        <p14:creationId xmlns:p14="http://schemas.microsoft.com/office/powerpoint/2010/main" val="29185948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ord, I lift Your name on high - hills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800" y="313346"/>
            <a:ext cx="7721600" cy="5791200"/>
          </a:xfrm>
          <a:prstGeom prst="rect">
            <a:avLst/>
          </a:prstGeom>
        </p:spPr>
      </p:pic>
      <p:sp>
        <p:nvSpPr>
          <p:cNvPr id="4" name="TextBox 3"/>
          <p:cNvSpPr txBox="1"/>
          <p:nvPr/>
        </p:nvSpPr>
        <p:spPr>
          <a:xfrm>
            <a:off x="6477000" y="6274530"/>
            <a:ext cx="2209800" cy="215444"/>
          </a:xfrm>
          <a:prstGeom prst="rect">
            <a:avLst/>
          </a:prstGeom>
          <a:noFill/>
        </p:spPr>
        <p:txBody>
          <a:bodyPr wrap="square" rtlCol="0">
            <a:spAutoFit/>
          </a:bodyPr>
          <a:lstStyle/>
          <a:p>
            <a:r>
              <a:rPr lang="en-US" sz="800" dirty="0" smtClean="0"/>
              <a:t>Video source:  http</a:t>
            </a:r>
            <a:r>
              <a:rPr lang="en-US" sz="800" dirty="0"/>
              <a:t>://youtu.be/aziNybUDDF0</a:t>
            </a:r>
          </a:p>
        </p:txBody>
      </p:sp>
    </p:spTree>
    <p:extLst>
      <p:ext uri="{BB962C8B-B14F-4D97-AF65-F5344CB8AC3E}">
        <p14:creationId xmlns:p14="http://schemas.microsoft.com/office/powerpoint/2010/main" val="3677934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57400" y="304799"/>
            <a:ext cx="6477000" cy="944563"/>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ln>
                  <a:solidFill>
                    <a:schemeClr val="bg1">
                      <a:lumMod val="85000"/>
                    </a:schemeClr>
                  </a:solidFill>
                </a:ln>
                <a:solidFill>
                  <a:schemeClr val="tx1">
                    <a:lumMod val="85000"/>
                    <a:lumOff val="15000"/>
                  </a:schemeClr>
                </a:solidFill>
                <a:latin typeface="+mj-lt"/>
                <a:ea typeface="+mj-ea"/>
                <a:cs typeface="+mj-cs"/>
              </a:defRPr>
            </a:lvl1pPr>
          </a:lstStyle>
          <a:p>
            <a:r>
              <a:rPr lang="en-US" b="1" dirty="0">
                <a:ln>
                  <a:noFill/>
                </a:ln>
                <a:solidFill>
                  <a:schemeClr val="accent2"/>
                </a:solidFill>
                <a:effectLst>
                  <a:outerShdw blurRad="38100" dist="38100" dir="2700000" algn="tl">
                    <a:srgbClr val="000000">
                      <a:alpha val="43137"/>
                    </a:srgbClr>
                  </a:outerShdw>
                </a:effectLst>
                <a:latin typeface="+mn-lt"/>
              </a:rPr>
              <a:t>Differentiation Scenarios… </a:t>
            </a:r>
            <a:endParaRPr lang="en-US" b="1" dirty="0" smtClean="0">
              <a:ln>
                <a:noFill/>
              </a:ln>
              <a:solidFill>
                <a:schemeClr val="accent2"/>
              </a:solidFill>
              <a:effectLst>
                <a:outerShdw blurRad="38100" dist="38100" dir="2700000" algn="tl">
                  <a:srgbClr val="000000">
                    <a:alpha val="43137"/>
                  </a:srgbClr>
                </a:outerShdw>
              </a:effectLst>
              <a:latin typeface="+mn-lt"/>
            </a:endParaRPr>
          </a:p>
          <a:p>
            <a:r>
              <a:rPr lang="en-US" b="1" dirty="0" smtClean="0">
                <a:ln>
                  <a:noFill/>
                </a:ln>
                <a:solidFill>
                  <a:schemeClr val="accent2"/>
                </a:solidFill>
                <a:effectLst>
                  <a:outerShdw blurRad="38100" dist="38100" dir="2700000" algn="tl">
                    <a:srgbClr val="000000">
                      <a:alpha val="43137"/>
                    </a:srgbClr>
                  </a:outerShdw>
                </a:effectLst>
                <a:latin typeface="+mn-lt"/>
              </a:rPr>
              <a:t>he’s </a:t>
            </a:r>
            <a:r>
              <a:rPr lang="en-US" b="1" dirty="0">
                <a:ln>
                  <a:noFill/>
                </a:ln>
                <a:solidFill>
                  <a:schemeClr val="accent2"/>
                </a:solidFill>
                <a:effectLst>
                  <a:outerShdw blurRad="38100" dist="38100" dir="2700000" algn="tl">
                    <a:srgbClr val="000000">
                      <a:alpha val="43137"/>
                    </a:srgbClr>
                  </a:outerShdw>
                </a:effectLst>
                <a:latin typeface="+mn-lt"/>
              </a:rPr>
              <a:t>back!</a:t>
            </a:r>
          </a:p>
        </p:txBody>
      </p:sp>
      <p:pic>
        <p:nvPicPr>
          <p:cNvPr id="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81200"/>
            <a:ext cx="2144819" cy="322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447800" y="5203081"/>
            <a:ext cx="1911101" cy="215444"/>
          </a:xfrm>
          <a:prstGeom prst="rect">
            <a:avLst/>
          </a:prstGeom>
          <a:noFill/>
        </p:spPr>
        <p:txBody>
          <a:bodyPr wrap="none" rtlCol="0">
            <a:spAutoFit/>
          </a:bodyPr>
          <a:lstStyle/>
          <a:p>
            <a:r>
              <a:rPr lang="en-US" sz="800" dirty="0" smtClean="0"/>
              <a:t>Image source:  www.amazon.com</a:t>
            </a:r>
            <a:endParaRPr lang="en-US" sz="800" dirty="0"/>
          </a:p>
        </p:txBody>
      </p:sp>
      <p:sp>
        <p:nvSpPr>
          <p:cNvPr id="14" name="TextBox 13"/>
          <p:cNvSpPr txBox="1"/>
          <p:nvPr/>
        </p:nvSpPr>
        <p:spPr>
          <a:xfrm>
            <a:off x="3429000" y="1828800"/>
            <a:ext cx="5715000" cy="4524315"/>
          </a:xfrm>
          <a:prstGeom prst="rect">
            <a:avLst/>
          </a:prstGeom>
          <a:noFill/>
        </p:spPr>
        <p:txBody>
          <a:bodyPr wrap="square" rtlCol="0">
            <a:spAutoFit/>
          </a:bodyPr>
          <a:lstStyle/>
          <a:p>
            <a:r>
              <a:rPr lang="en-US" sz="2400" dirty="0" smtClean="0">
                <a:solidFill>
                  <a:schemeClr val="tx2"/>
                </a:solidFill>
                <a:latin typeface="+mj-lt"/>
              </a:rPr>
              <a:t>Rick </a:t>
            </a:r>
            <a:r>
              <a:rPr lang="en-US" sz="2400" dirty="0" err="1" smtClean="0">
                <a:solidFill>
                  <a:schemeClr val="tx2"/>
                </a:solidFill>
                <a:latin typeface="+mj-lt"/>
              </a:rPr>
              <a:t>Wormeli</a:t>
            </a:r>
            <a:r>
              <a:rPr lang="en-US" sz="2400" dirty="0" smtClean="0">
                <a:solidFill>
                  <a:schemeClr val="tx2"/>
                </a:solidFill>
                <a:latin typeface="+mj-lt"/>
              </a:rPr>
              <a:t> gives us the following </a:t>
            </a:r>
          </a:p>
          <a:p>
            <a:r>
              <a:rPr lang="en-US" sz="2400" dirty="0" smtClean="0">
                <a:solidFill>
                  <a:schemeClr val="tx2"/>
                </a:solidFill>
                <a:latin typeface="+mj-lt"/>
              </a:rPr>
              <a:t>scenarios to discuss.</a:t>
            </a:r>
          </a:p>
          <a:p>
            <a:endParaRPr lang="en-US" sz="2400" dirty="0">
              <a:solidFill>
                <a:schemeClr val="tx2"/>
              </a:solidFill>
              <a:latin typeface="+mj-lt"/>
            </a:endParaRPr>
          </a:p>
          <a:p>
            <a:r>
              <a:rPr lang="en-US" sz="2400" dirty="0" smtClean="0">
                <a:solidFill>
                  <a:schemeClr val="tx2"/>
                </a:solidFill>
                <a:latin typeface="+mj-lt"/>
              </a:rPr>
              <a:t>In groups, discuss the following two </a:t>
            </a:r>
          </a:p>
          <a:p>
            <a:r>
              <a:rPr lang="en-US" sz="2400" dirty="0" smtClean="0">
                <a:solidFill>
                  <a:schemeClr val="tx2"/>
                </a:solidFill>
                <a:latin typeface="+mj-lt"/>
              </a:rPr>
              <a:t>scenarios.</a:t>
            </a:r>
          </a:p>
          <a:p>
            <a:endParaRPr lang="en-US" sz="2400" dirty="0">
              <a:solidFill>
                <a:schemeClr val="tx2"/>
              </a:solidFill>
              <a:latin typeface="+mj-lt"/>
            </a:endParaRPr>
          </a:p>
          <a:p>
            <a:r>
              <a:rPr lang="en-US" sz="2400" dirty="0" smtClean="0">
                <a:solidFill>
                  <a:schemeClr val="tx2"/>
                </a:solidFill>
                <a:latin typeface="+mj-lt"/>
              </a:rPr>
              <a:t>Ask yourself:  </a:t>
            </a:r>
            <a:r>
              <a:rPr lang="en-US" sz="2400" i="1" dirty="0" smtClean="0">
                <a:solidFill>
                  <a:schemeClr val="tx2"/>
                </a:solidFill>
                <a:latin typeface="+mj-lt"/>
              </a:rPr>
              <a:t>Is it differentiation?  </a:t>
            </a:r>
          </a:p>
          <a:p>
            <a:r>
              <a:rPr lang="en-US" sz="2400" i="1" dirty="0" smtClean="0">
                <a:solidFill>
                  <a:schemeClr val="tx2"/>
                </a:solidFill>
                <a:latin typeface="+mj-lt"/>
              </a:rPr>
              <a:t>Why or Why not?</a:t>
            </a:r>
          </a:p>
          <a:p>
            <a:endParaRPr lang="en-US" sz="2400" i="1" dirty="0">
              <a:solidFill>
                <a:schemeClr val="tx2"/>
              </a:solidFill>
              <a:latin typeface="+mj-lt"/>
            </a:endParaRPr>
          </a:p>
          <a:p>
            <a:r>
              <a:rPr lang="en-US" sz="2400" i="1" dirty="0" smtClean="0">
                <a:solidFill>
                  <a:schemeClr val="tx2"/>
                </a:solidFill>
                <a:latin typeface="+mj-lt"/>
              </a:rPr>
              <a:t>What would a highly accomplished </a:t>
            </a:r>
          </a:p>
          <a:p>
            <a:r>
              <a:rPr lang="en-US" sz="2400" i="1" dirty="0" smtClean="0">
                <a:solidFill>
                  <a:schemeClr val="tx2"/>
                </a:solidFill>
                <a:latin typeface="+mj-lt"/>
              </a:rPr>
              <a:t>differentiating teacher do in this situation?</a:t>
            </a:r>
            <a:endParaRPr lang="en-US" sz="2400" i="1" dirty="0">
              <a:solidFill>
                <a:schemeClr val="tx2"/>
              </a:solidFill>
              <a:latin typeface="+mj-lt"/>
            </a:endParaRPr>
          </a:p>
        </p:txBody>
      </p:sp>
    </p:spTree>
    <p:extLst>
      <p:ext uri="{BB962C8B-B14F-4D97-AF65-F5344CB8AC3E}">
        <p14:creationId xmlns:p14="http://schemas.microsoft.com/office/powerpoint/2010/main" val="29974049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4062" flipH="1">
            <a:off x="-109845" y="1865152"/>
            <a:ext cx="4844021" cy="4567790"/>
          </a:xfrm>
          <a:prstGeom prst="rect">
            <a:avLst/>
          </a:prstGeom>
        </p:spPr>
      </p:pic>
      <p:pic>
        <p:nvPicPr>
          <p:cNvPr id="4" name="Picture 3"/>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21415938">
            <a:off x="4433786" y="429754"/>
            <a:ext cx="4790752" cy="4517558"/>
          </a:xfrm>
          <a:prstGeom prst="rect">
            <a:avLst/>
          </a:prstGeom>
        </p:spPr>
      </p:pic>
      <p:sp>
        <p:nvSpPr>
          <p:cNvPr id="5" name="TextBox 4"/>
          <p:cNvSpPr txBox="1"/>
          <p:nvPr/>
        </p:nvSpPr>
        <p:spPr>
          <a:xfrm rot="21410093">
            <a:off x="4806631" y="937081"/>
            <a:ext cx="4045061" cy="2677656"/>
          </a:xfrm>
          <a:prstGeom prst="rect">
            <a:avLst/>
          </a:prstGeom>
          <a:noFill/>
        </p:spPr>
        <p:txBody>
          <a:bodyPr wrap="square" rtlCol="0">
            <a:spAutoFit/>
          </a:bodyPr>
          <a:lstStyle/>
          <a:p>
            <a:r>
              <a:rPr lang="en-US" sz="2400" dirty="0" smtClean="0">
                <a:latin typeface="+mj-lt"/>
              </a:rPr>
              <a:t>A student who seems to mix up decimal places and place value in his math problems is asked to do his work on graph paper, even on tests, thereby keeping his numbers clearly within their columns.</a:t>
            </a:r>
            <a:endParaRPr lang="en-US" sz="2400" dirty="0">
              <a:latin typeface="+mj-lt"/>
            </a:endParaRPr>
          </a:p>
        </p:txBody>
      </p:sp>
      <p:sp>
        <p:nvSpPr>
          <p:cNvPr id="6" name="TextBox 5"/>
          <p:cNvSpPr txBox="1"/>
          <p:nvPr/>
        </p:nvSpPr>
        <p:spPr>
          <a:xfrm rot="168120">
            <a:off x="609075" y="2623554"/>
            <a:ext cx="3483530" cy="2308324"/>
          </a:xfrm>
          <a:prstGeom prst="rect">
            <a:avLst/>
          </a:prstGeom>
          <a:noFill/>
        </p:spPr>
        <p:txBody>
          <a:bodyPr wrap="square" rtlCol="0">
            <a:spAutoFit/>
          </a:bodyPr>
          <a:lstStyle/>
          <a:p>
            <a:r>
              <a:rPr lang="en-US" sz="2400" dirty="0" smtClean="0">
                <a:latin typeface="+mj-lt"/>
              </a:rPr>
              <a:t>For a task that is particularly challenging for some students, the teacher announces they can just do as much of it as they can, then stop.</a:t>
            </a:r>
            <a:endParaRPr lang="en-US" sz="2400" dirty="0">
              <a:latin typeface="+mj-lt"/>
            </a:endParaRPr>
          </a:p>
        </p:txBody>
      </p:sp>
      <p:pic>
        <p:nvPicPr>
          <p:cNvPr id="7"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4083983" cy="1761598"/>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19766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250"/>
                                        <p:tgtEl>
                                          <p:spTgt spid="4"/>
                                        </p:tgtEl>
                                      </p:cBhvr>
                                    </p:animEffect>
                                  </p:childTnLst>
                                </p:cTn>
                              </p:par>
                            </p:childTnLst>
                          </p:cTn>
                        </p:par>
                        <p:par>
                          <p:cTn id="8" fill="hold">
                            <p:stCondLst>
                              <p:cond delay="1250"/>
                            </p:stCondLst>
                            <p:childTnLst>
                              <p:par>
                                <p:cTn id="9" presetID="1" presetClass="entr" presetSubtype="0" fill="hold" grpId="0" nodeType="afterEffect">
                                  <p:stCondLst>
                                    <p:cond delay="0"/>
                                  </p:stCondLst>
                                  <p:childTnLst>
                                    <p:set>
                                      <p:cBhvr>
                                        <p:cTn id="10" dur="1" fill="hold">
                                          <p:stCondLst>
                                            <p:cond delay="249"/>
                                          </p:stCondLst>
                                        </p:cTn>
                                        <p:tgtEl>
                                          <p:spTgt spid="5"/>
                                        </p:tgtEl>
                                        <p:attrNameLst>
                                          <p:attrName>style.visibility</p:attrName>
                                        </p:attrNameLst>
                                      </p:cBhvr>
                                      <p:to>
                                        <p:strVal val="visible"/>
                                      </p:to>
                                    </p:set>
                                  </p:childTnLst>
                                </p:cTn>
                              </p:par>
                            </p:childTnLst>
                          </p:cTn>
                        </p:par>
                        <p:par>
                          <p:cTn id="11" fill="hold">
                            <p:stCondLst>
                              <p:cond delay="1500"/>
                            </p:stCondLst>
                            <p:childTnLst>
                              <p:par>
                                <p:cTn id="12" presetID="21" presetClass="entr" presetSubtype="1" fill="hold" nodeType="afterEffect">
                                  <p:stCondLst>
                                    <p:cond delay="500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1250"/>
                                        <p:tgtEl>
                                          <p:spTgt spid="3"/>
                                        </p:tgtEl>
                                      </p:cBhvr>
                                    </p:animEffect>
                                  </p:childTnLst>
                                </p:cTn>
                              </p:par>
                            </p:childTnLst>
                          </p:cTn>
                        </p:par>
                        <p:par>
                          <p:cTn id="15" fill="hold">
                            <p:stCondLst>
                              <p:cond delay="7750"/>
                            </p:stCondLst>
                            <p:childTnLst>
                              <p:par>
                                <p:cTn id="16" presetID="1" presetClass="entr" presetSubtype="0" fill="hold" grpId="0" nodeType="afterEffect">
                                  <p:stCondLst>
                                    <p:cond delay="0"/>
                                  </p:stCondLst>
                                  <p:childTnLst>
                                    <p:set>
                                      <p:cBhvr>
                                        <p:cTn id="17"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5600" y="5410200"/>
            <a:ext cx="2145139" cy="338554"/>
          </a:xfrm>
          <a:prstGeom prst="rect">
            <a:avLst/>
          </a:prstGeom>
        </p:spPr>
        <p:txBody>
          <a:bodyPr wrap="none">
            <a:spAutoFit/>
          </a:bodyPr>
          <a:lstStyle/>
          <a:p>
            <a:r>
              <a:rPr lang="en-US" sz="800" dirty="0" smtClean="0"/>
              <a:t>Video source:  </a:t>
            </a:r>
            <a:r>
              <a:rPr lang="en-US" sz="800" dirty="0">
                <a:hlinkClick r:id="rId5"/>
              </a:rPr>
              <a:t>http://</a:t>
            </a:r>
            <a:r>
              <a:rPr lang="en-US" sz="800" dirty="0" smtClean="0">
                <a:hlinkClick r:id="rId5"/>
              </a:rPr>
              <a:t>youtu.be/zYMs_1y2_gw</a:t>
            </a:r>
            <a:endParaRPr lang="en-US" sz="800" dirty="0" smtClean="0"/>
          </a:p>
          <a:p>
            <a:endParaRPr lang="en-US" sz="800" dirty="0"/>
          </a:p>
        </p:txBody>
      </p:sp>
      <p:pic>
        <p:nvPicPr>
          <p:cNvPr id="2" name="개와 고양이의 교육방식의 차이.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90600" y="609600"/>
            <a:ext cx="7356067" cy="4114800"/>
          </a:xfrm>
          <a:prstGeom prst="rect">
            <a:avLst/>
          </a:prstGeom>
        </p:spPr>
      </p:pic>
    </p:spTree>
    <p:extLst>
      <p:ext uri="{BB962C8B-B14F-4D97-AF65-F5344CB8AC3E}">
        <p14:creationId xmlns:p14="http://schemas.microsoft.com/office/powerpoint/2010/main" val="39550383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6477000" cy="944563"/>
          </a:xfrm>
        </p:spPr>
        <p:txBody>
          <a:bodyPr>
            <a:noAutofit/>
          </a:bodyPr>
          <a:lstStyle/>
          <a:p>
            <a:r>
              <a:rPr lang="en-US" sz="6000" b="1" dirty="0" smtClean="0">
                <a:ln>
                  <a:noFill/>
                </a:ln>
                <a:solidFill>
                  <a:schemeClr val="accent2"/>
                </a:solidFill>
                <a:effectLst>
                  <a:outerShdw blurRad="38100" dist="38100" dir="2700000" algn="tl">
                    <a:srgbClr val="000000">
                      <a:alpha val="43137"/>
                    </a:srgbClr>
                  </a:outerShdw>
                </a:effectLst>
                <a:latin typeface="+mn-lt"/>
              </a:rPr>
              <a:t>Afternoon Plan</a:t>
            </a:r>
            <a:endParaRPr lang="en-US" sz="6000" b="1" dirty="0">
              <a:ln>
                <a:noFill/>
              </a:ln>
              <a:solidFill>
                <a:schemeClr val="accent2"/>
              </a:solidFill>
              <a:effectLst>
                <a:outerShdw blurRad="38100" dist="38100" dir="2700000" algn="tl">
                  <a:srgbClr val="000000">
                    <a:alpha val="43137"/>
                  </a:srgbClr>
                </a:outerShdw>
              </a:effectLst>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057400"/>
            <a:ext cx="2933700" cy="3571875"/>
          </a:xfrm>
          <a:prstGeom prst="rect">
            <a:avLst/>
          </a:prstGeom>
        </p:spPr>
      </p:pic>
    </p:spTree>
    <p:extLst>
      <p:ext uri="{BB962C8B-B14F-4D97-AF65-F5344CB8AC3E}">
        <p14:creationId xmlns:p14="http://schemas.microsoft.com/office/powerpoint/2010/main" val="6143632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28600"/>
            <a:ext cx="6477000" cy="944563"/>
          </a:xfrm>
        </p:spPr>
        <p:txBody>
          <a:bodyPr>
            <a:noAutofit/>
          </a:bodyPr>
          <a:lstStyle/>
          <a:p>
            <a:r>
              <a:rPr lang="en-US" sz="6000" b="1" dirty="0" smtClean="0">
                <a:ln>
                  <a:noFill/>
                </a:ln>
                <a:solidFill>
                  <a:schemeClr val="accent2"/>
                </a:solidFill>
                <a:effectLst>
                  <a:outerShdw blurRad="38100" dist="38100" dir="2700000" algn="tl">
                    <a:srgbClr val="000000">
                      <a:alpha val="43137"/>
                    </a:srgbClr>
                  </a:outerShdw>
                </a:effectLst>
                <a:latin typeface="+mn-lt"/>
              </a:rPr>
              <a:t>References</a:t>
            </a:r>
            <a:endParaRPr lang="en-US" sz="6000" b="1" dirty="0">
              <a:ln>
                <a:noFill/>
              </a:ln>
              <a:solidFill>
                <a:schemeClr val="accent2"/>
              </a:solidFill>
              <a:effectLst>
                <a:outerShdw blurRad="38100" dist="38100" dir="2700000" algn="tl">
                  <a:srgbClr val="000000">
                    <a:alpha val="43137"/>
                  </a:srgbClr>
                </a:outerShdw>
              </a:effectLst>
              <a:latin typeface="+mn-lt"/>
            </a:endParaRPr>
          </a:p>
        </p:txBody>
      </p:sp>
      <p:sp>
        <p:nvSpPr>
          <p:cNvPr id="3" name="TextBox 2"/>
          <p:cNvSpPr txBox="1"/>
          <p:nvPr/>
        </p:nvSpPr>
        <p:spPr>
          <a:xfrm>
            <a:off x="762000" y="1752599"/>
            <a:ext cx="7911012" cy="3323987"/>
          </a:xfrm>
          <a:prstGeom prst="rect">
            <a:avLst/>
          </a:prstGeom>
          <a:noFill/>
        </p:spPr>
        <p:txBody>
          <a:bodyPr wrap="none" rtlCol="0">
            <a:spAutoFit/>
          </a:bodyPr>
          <a:lstStyle/>
          <a:p>
            <a:r>
              <a:rPr lang="en-US" sz="1400" dirty="0" err="1" smtClean="0">
                <a:solidFill>
                  <a:schemeClr val="tx2"/>
                </a:solidFill>
              </a:rPr>
              <a:t>Ferlazzo</a:t>
            </a:r>
            <a:r>
              <a:rPr lang="en-US" sz="1400" dirty="0" smtClean="0">
                <a:solidFill>
                  <a:schemeClr val="tx2"/>
                </a:solidFill>
              </a:rPr>
              <a:t>, Larry.  (2012, January).  </a:t>
            </a:r>
            <a:r>
              <a:rPr lang="en-US" sz="1400" i="1" dirty="0" smtClean="0">
                <a:solidFill>
                  <a:schemeClr val="tx2"/>
                </a:solidFill>
              </a:rPr>
              <a:t>Several Ways to Differentiate Instruction.  </a:t>
            </a:r>
            <a:r>
              <a:rPr lang="en-US" sz="1400" dirty="0" smtClean="0">
                <a:solidFill>
                  <a:schemeClr val="tx2"/>
                </a:solidFill>
              </a:rPr>
              <a:t>Retrieved from</a:t>
            </a:r>
          </a:p>
          <a:p>
            <a:r>
              <a:rPr lang="en-US" sz="1400" dirty="0"/>
              <a:t>        </a:t>
            </a:r>
            <a:r>
              <a:rPr lang="en-US" sz="1400" dirty="0">
                <a:hlinkClick r:id="rId3"/>
              </a:rPr>
              <a:t>http://</a:t>
            </a:r>
            <a:r>
              <a:rPr lang="en-US" sz="1400" dirty="0" smtClean="0">
                <a:hlinkClick r:id="rId3"/>
              </a:rPr>
              <a:t>blogs.edweek.org/teachers/classroom_qa_with_larry_ferlazzo/2012/01/</a:t>
            </a:r>
          </a:p>
          <a:p>
            <a:r>
              <a:rPr lang="en-US" sz="1400" dirty="0"/>
              <a:t> </a:t>
            </a:r>
            <a:r>
              <a:rPr lang="en-US" sz="1400" dirty="0" smtClean="0"/>
              <a:t>       </a:t>
            </a:r>
            <a:r>
              <a:rPr lang="en-US" sz="1400" dirty="0" smtClean="0">
                <a:hlinkClick r:id="rId3"/>
              </a:rPr>
              <a:t>response_ways_to_differentiate_instruction.html</a:t>
            </a:r>
            <a:endParaRPr lang="en-US" sz="1400" dirty="0" smtClean="0"/>
          </a:p>
          <a:p>
            <a:endParaRPr lang="en-US" sz="1400" dirty="0" smtClean="0"/>
          </a:p>
          <a:p>
            <a:r>
              <a:rPr lang="en-US" sz="1400" dirty="0" err="1" smtClean="0">
                <a:solidFill>
                  <a:schemeClr val="tx2"/>
                </a:solidFill>
              </a:rPr>
              <a:t>Nunley</a:t>
            </a:r>
            <a:r>
              <a:rPr lang="en-US" sz="1400" dirty="0">
                <a:solidFill>
                  <a:schemeClr val="tx2"/>
                </a:solidFill>
              </a:rPr>
              <a:t>, </a:t>
            </a:r>
            <a:r>
              <a:rPr lang="en-US" sz="1400" dirty="0" smtClean="0">
                <a:solidFill>
                  <a:schemeClr val="tx2"/>
                </a:solidFill>
              </a:rPr>
              <a:t>Katie.  </a:t>
            </a:r>
            <a:r>
              <a:rPr lang="en-US" sz="1400" dirty="0">
                <a:solidFill>
                  <a:schemeClr val="tx2"/>
                </a:solidFill>
              </a:rPr>
              <a:t>(2006).  </a:t>
            </a:r>
            <a:r>
              <a:rPr lang="en-US" sz="1400" i="1" dirty="0">
                <a:solidFill>
                  <a:schemeClr val="tx2"/>
                </a:solidFill>
              </a:rPr>
              <a:t>Differentiating the High School Classroom</a:t>
            </a:r>
            <a:r>
              <a:rPr lang="en-US" sz="1400" dirty="0">
                <a:solidFill>
                  <a:schemeClr val="tx2"/>
                </a:solidFill>
              </a:rPr>
              <a:t>.  Thousand Oaks, CA:  Corwin Press.</a:t>
            </a:r>
          </a:p>
          <a:p>
            <a:endParaRPr lang="en-US" sz="1400" dirty="0">
              <a:solidFill>
                <a:schemeClr val="tx2"/>
              </a:solidFill>
            </a:endParaRPr>
          </a:p>
          <a:p>
            <a:r>
              <a:rPr lang="en-US" sz="1400" dirty="0">
                <a:solidFill>
                  <a:schemeClr val="tx2"/>
                </a:solidFill>
              </a:rPr>
              <a:t>Tomlinson, C &amp; </a:t>
            </a:r>
            <a:r>
              <a:rPr lang="en-US" sz="1400" dirty="0" err="1">
                <a:solidFill>
                  <a:schemeClr val="tx2"/>
                </a:solidFill>
              </a:rPr>
              <a:t>Eidson</a:t>
            </a:r>
            <a:r>
              <a:rPr lang="en-US" sz="1400" dirty="0">
                <a:solidFill>
                  <a:schemeClr val="tx2"/>
                </a:solidFill>
              </a:rPr>
              <a:t>, C.  (2003).  </a:t>
            </a:r>
            <a:r>
              <a:rPr lang="en-US" sz="1400" i="1" dirty="0">
                <a:solidFill>
                  <a:schemeClr val="tx2"/>
                </a:solidFill>
              </a:rPr>
              <a:t>Differentiation in Practice</a:t>
            </a:r>
            <a:r>
              <a:rPr lang="en-US" sz="1400" dirty="0">
                <a:solidFill>
                  <a:schemeClr val="tx2"/>
                </a:solidFill>
              </a:rPr>
              <a:t>.  Alexandria, VA:  ASCD.</a:t>
            </a:r>
          </a:p>
          <a:p>
            <a:endParaRPr lang="en-US" sz="1400" dirty="0">
              <a:solidFill>
                <a:schemeClr val="tx2"/>
              </a:solidFill>
            </a:endParaRPr>
          </a:p>
          <a:p>
            <a:r>
              <a:rPr lang="en-US" sz="1400" dirty="0" err="1">
                <a:solidFill>
                  <a:schemeClr val="tx2"/>
                </a:solidFill>
              </a:rPr>
              <a:t>Tovani</a:t>
            </a:r>
            <a:r>
              <a:rPr lang="en-US" sz="1400" dirty="0">
                <a:solidFill>
                  <a:schemeClr val="tx2"/>
                </a:solidFill>
              </a:rPr>
              <a:t>, </a:t>
            </a:r>
            <a:r>
              <a:rPr lang="en-US" sz="1400" dirty="0" err="1" smtClean="0">
                <a:solidFill>
                  <a:schemeClr val="tx2"/>
                </a:solidFill>
              </a:rPr>
              <a:t>Cris</a:t>
            </a:r>
            <a:r>
              <a:rPr lang="en-US" sz="1400" dirty="0" smtClean="0">
                <a:solidFill>
                  <a:schemeClr val="tx2"/>
                </a:solidFill>
              </a:rPr>
              <a:t>.  </a:t>
            </a:r>
            <a:r>
              <a:rPr lang="en-US" sz="1400" dirty="0">
                <a:solidFill>
                  <a:schemeClr val="tx2"/>
                </a:solidFill>
              </a:rPr>
              <a:t>(2011).  </a:t>
            </a:r>
            <a:r>
              <a:rPr lang="en-US" sz="1400" i="1" dirty="0">
                <a:solidFill>
                  <a:schemeClr val="tx2"/>
                </a:solidFill>
              </a:rPr>
              <a:t>So What Do They Really Know?.  </a:t>
            </a:r>
            <a:r>
              <a:rPr lang="en-US" sz="1400" dirty="0">
                <a:solidFill>
                  <a:schemeClr val="tx2"/>
                </a:solidFill>
              </a:rPr>
              <a:t>Markham, ON:  Pembroke Publishers</a:t>
            </a:r>
            <a:r>
              <a:rPr lang="en-US" sz="1400" dirty="0" smtClean="0">
                <a:solidFill>
                  <a:schemeClr val="tx2"/>
                </a:solidFill>
              </a:rPr>
              <a:t>.</a:t>
            </a:r>
          </a:p>
          <a:p>
            <a:endParaRPr lang="en-US" sz="1400" dirty="0">
              <a:solidFill>
                <a:schemeClr val="tx2"/>
              </a:solidFill>
            </a:endParaRPr>
          </a:p>
          <a:p>
            <a:r>
              <a:rPr lang="en-US" sz="1400" dirty="0" err="1" smtClean="0">
                <a:solidFill>
                  <a:schemeClr val="tx2"/>
                </a:solidFill>
              </a:rPr>
              <a:t>Wiliam</a:t>
            </a:r>
            <a:r>
              <a:rPr lang="en-US" sz="1400" dirty="0" smtClean="0">
                <a:solidFill>
                  <a:schemeClr val="tx2"/>
                </a:solidFill>
              </a:rPr>
              <a:t>, Dylan.  (2011).  </a:t>
            </a:r>
            <a:r>
              <a:rPr lang="en-US" sz="1400" i="1" dirty="0" smtClean="0">
                <a:solidFill>
                  <a:schemeClr val="tx2"/>
                </a:solidFill>
              </a:rPr>
              <a:t>Embedded Formative Assessment.  </a:t>
            </a:r>
            <a:r>
              <a:rPr lang="en-US" sz="1400" dirty="0" smtClean="0">
                <a:solidFill>
                  <a:schemeClr val="tx2"/>
                </a:solidFill>
              </a:rPr>
              <a:t>Bloomington, IN:  Solution Tree Press</a:t>
            </a:r>
          </a:p>
          <a:p>
            <a:endParaRPr lang="en-US" sz="1400" dirty="0" smtClean="0"/>
          </a:p>
          <a:p>
            <a:r>
              <a:rPr lang="en-US" sz="1400" dirty="0" err="1">
                <a:solidFill>
                  <a:schemeClr val="tx2"/>
                </a:solidFill>
              </a:rPr>
              <a:t>Wormeli</a:t>
            </a:r>
            <a:r>
              <a:rPr lang="en-US" sz="1400" dirty="0">
                <a:solidFill>
                  <a:schemeClr val="tx2"/>
                </a:solidFill>
              </a:rPr>
              <a:t>, </a:t>
            </a:r>
            <a:r>
              <a:rPr lang="en-US" sz="1400" dirty="0" smtClean="0">
                <a:solidFill>
                  <a:schemeClr val="tx2"/>
                </a:solidFill>
              </a:rPr>
              <a:t>Rick.   </a:t>
            </a:r>
            <a:r>
              <a:rPr lang="en-US" sz="1400" dirty="0">
                <a:solidFill>
                  <a:schemeClr val="tx2"/>
                </a:solidFill>
              </a:rPr>
              <a:t>( </a:t>
            </a:r>
            <a:r>
              <a:rPr lang="en-US" sz="1400" dirty="0" smtClean="0">
                <a:solidFill>
                  <a:schemeClr val="tx2"/>
                </a:solidFill>
              </a:rPr>
              <a:t>2007).  </a:t>
            </a:r>
            <a:r>
              <a:rPr lang="en-US" sz="1400" i="1" dirty="0" smtClean="0">
                <a:solidFill>
                  <a:schemeClr val="tx2"/>
                </a:solidFill>
              </a:rPr>
              <a:t>Differentiation</a:t>
            </a:r>
            <a:r>
              <a:rPr lang="en-US" sz="1400" dirty="0" smtClean="0">
                <a:solidFill>
                  <a:schemeClr val="tx2"/>
                </a:solidFill>
              </a:rPr>
              <a:t>.  </a:t>
            </a:r>
            <a:r>
              <a:rPr lang="en-US" sz="1400" dirty="0">
                <a:solidFill>
                  <a:schemeClr val="tx2"/>
                </a:solidFill>
              </a:rPr>
              <a:t>Portland, ME:  </a:t>
            </a:r>
            <a:r>
              <a:rPr lang="en-US" sz="1400" dirty="0" err="1">
                <a:solidFill>
                  <a:schemeClr val="tx2"/>
                </a:solidFill>
              </a:rPr>
              <a:t>Stenhouse</a:t>
            </a:r>
            <a:r>
              <a:rPr lang="en-US" sz="1400" dirty="0">
                <a:solidFill>
                  <a:schemeClr val="tx2"/>
                </a:solidFill>
              </a:rPr>
              <a:t> Publishers.</a:t>
            </a:r>
          </a:p>
          <a:p>
            <a:endParaRPr lang="en-US" sz="1400" dirty="0">
              <a:solidFill>
                <a:schemeClr val="tx2"/>
              </a:solidFill>
            </a:endParaRPr>
          </a:p>
          <a:p>
            <a:r>
              <a:rPr lang="en-US" sz="1400" dirty="0" err="1">
                <a:solidFill>
                  <a:schemeClr val="tx2"/>
                </a:solidFill>
              </a:rPr>
              <a:t>Wormeli</a:t>
            </a:r>
            <a:r>
              <a:rPr lang="en-US" sz="1400" dirty="0">
                <a:solidFill>
                  <a:schemeClr val="tx2"/>
                </a:solidFill>
              </a:rPr>
              <a:t>, </a:t>
            </a:r>
            <a:r>
              <a:rPr lang="en-US" sz="1400" dirty="0" smtClean="0">
                <a:solidFill>
                  <a:schemeClr val="tx2"/>
                </a:solidFill>
              </a:rPr>
              <a:t>Rick.   </a:t>
            </a:r>
            <a:r>
              <a:rPr lang="en-US" sz="1400" dirty="0">
                <a:solidFill>
                  <a:schemeClr val="tx2"/>
                </a:solidFill>
              </a:rPr>
              <a:t>( 2006).  </a:t>
            </a:r>
            <a:r>
              <a:rPr lang="en-US" sz="1400" i="1" dirty="0">
                <a:solidFill>
                  <a:schemeClr val="tx2"/>
                </a:solidFill>
              </a:rPr>
              <a:t>Fair Isn’t Always Equal</a:t>
            </a:r>
            <a:r>
              <a:rPr lang="en-US" sz="1400" dirty="0">
                <a:solidFill>
                  <a:schemeClr val="tx2"/>
                </a:solidFill>
              </a:rPr>
              <a:t>.  Portland, ME:  </a:t>
            </a:r>
            <a:r>
              <a:rPr lang="en-US" sz="1400" dirty="0" err="1">
                <a:solidFill>
                  <a:schemeClr val="tx2"/>
                </a:solidFill>
              </a:rPr>
              <a:t>Stenhouse</a:t>
            </a:r>
            <a:r>
              <a:rPr lang="en-US" sz="1400" dirty="0">
                <a:solidFill>
                  <a:schemeClr val="tx2"/>
                </a:solidFill>
              </a:rPr>
              <a:t> Publishers.</a:t>
            </a:r>
          </a:p>
        </p:txBody>
      </p:sp>
    </p:spTree>
    <p:extLst>
      <p:ext uri="{BB962C8B-B14F-4D97-AF65-F5344CB8AC3E}">
        <p14:creationId xmlns:p14="http://schemas.microsoft.com/office/powerpoint/2010/main" val="851243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C6EYM-Sp248/UaSaPK6ax9I/AAAAAAAA_rU/aDsRoPsttF0/s1600/Jordan%2BStream%2B5-27-13.jpg"/>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76200" y="197268"/>
            <a:ext cx="8958420" cy="6397286"/>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8200" y="685800"/>
            <a:ext cx="7772400" cy="5940088"/>
          </a:xfrm>
          <a:prstGeom prst="rect">
            <a:avLst/>
          </a:prstGeom>
          <a:noFill/>
        </p:spPr>
        <p:txBody>
          <a:bodyPr wrap="square" rtlCol="0">
            <a:spAutoFit/>
          </a:bodyPr>
          <a:lstStyle/>
          <a:p>
            <a:r>
              <a:rPr lang="en-US" sz="2000" dirty="0" smtClean="0">
                <a:solidFill>
                  <a:schemeClr val="bg1"/>
                </a:solidFill>
                <a:latin typeface="+mj-lt"/>
              </a:rPr>
              <a:t>A stream without banks quickly grows into a very large puddle.</a:t>
            </a:r>
          </a:p>
          <a:p>
            <a:r>
              <a:rPr lang="en-US" sz="2000" dirty="0" smtClean="0">
                <a:solidFill>
                  <a:schemeClr val="bg1"/>
                </a:solidFill>
                <a:latin typeface="+mj-lt"/>
              </a:rPr>
              <a:t>Banks provide boundaries and make it possible for a river </a:t>
            </a:r>
          </a:p>
          <a:p>
            <a:r>
              <a:rPr lang="en-US" sz="2000" dirty="0" smtClean="0">
                <a:solidFill>
                  <a:schemeClr val="bg1"/>
                </a:solidFill>
                <a:latin typeface="+mj-lt"/>
              </a:rPr>
              <a:t>to flow freely and purposefully within those boundaries.</a:t>
            </a:r>
          </a:p>
          <a:p>
            <a:endParaRPr lang="en-US" sz="2000" dirty="0">
              <a:solidFill>
                <a:schemeClr val="bg1"/>
              </a:solidFill>
              <a:latin typeface="+mj-lt"/>
            </a:endParaRPr>
          </a:p>
          <a:p>
            <a:r>
              <a:rPr lang="en-US" sz="2000" dirty="0" smtClean="0">
                <a:solidFill>
                  <a:schemeClr val="bg1"/>
                </a:solidFill>
                <a:latin typeface="+mj-lt"/>
              </a:rPr>
              <a:t>Call it a purpose.  Call it a vision.  Call it a preferred future state.</a:t>
            </a:r>
          </a:p>
          <a:p>
            <a:r>
              <a:rPr lang="en-US" sz="2000" dirty="0" smtClean="0">
                <a:solidFill>
                  <a:schemeClr val="bg1"/>
                </a:solidFill>
                <a:latin typeface="+mj-lt"/>
              </a:rPr>
              <a:t>Whatever you call it, your vision channels your energy.</a:t>
            </a:r>
          </a:p>
          <a:p>
            <a:r>
              <a:rPr lang="en-US" sz="2000" dirty="0" smtClean="0">
                <a:solidFill>
                  <a:schemeClr val="bg1"/>
                </a:solidFill>
                <a:latin typeface="+mj-lt"/>
              </a:rPr>
              <a:t>Your vision sets boundaries and provides focus.</a:t>
            </a:r>
          </a:p>
          <a:p>
            <a:endParaRPr lang="en-US" sz="2000" dirty="0" smtClean="0">
              <a:solidFill>
                <a:schemeClr val="bg1"/>
              </a:solidFill>
              <a:latin typeface="+mj-lt"/>
            </a:endParaRPr>
          </a:p>
          <a:p>
            <a:r>
              <a:rPr lang="en-US" sz="2000" dirty="0" smtClean="0">
                <a:solidFill>
                  <a:schemeClr val="bg1"/>
                </a:solidFill>
                <a:latin typeface="+mj-lt"/>
              </a:rPr>
              <a:t>Without focus and vision, </a:t>
            </a:r>
          </a:p>
          <a:p>
            <a:r>
              <a:rPr lang="en-US" sz="2000" dirty="0" smtClean="0">
                <a:solidFill>
                  <a:schemeClr val="bg1"/>
                </a:solidFill>
                <a:latin typeface="+mj-lt"/>
              </a:rPr>
              <a:t>passion dissolves and zeal quickly evaporates.</a:t>
            </a:r>
          </a:p>
          <a:p>
            <a:endParaRPr lang="en-US" sz="2000" dirty="0" smtClean="0">
              <a:solidFill>
                <a:schemeClr val="bg1"/>
              </a:solidFill>
              <a:latin typeface="+mj-lt"/>
            </a:endParaRPr>
          </a:p>
          <a:p>
            <a:r>
              <a:rPr lang="en-US" sz="2000" dirty="0" smtClean="0">
                <a:solidFill>
                  <a:schemeClr val="bg1"/>
                </a:solidFill>
                <a:latin typeface="+mj-lt"/>
              </a:rPr>
              <a:t>Lord God, Holy Spirit, sharpen my vision,</a:t>
            </a:r>
          </a:p>
          <a:p>
            <a:r>
              <a:rPr lang="en-US" sz="2000" dirty="0">
                <a:solidFill>
                  <a:schemeClr val="bg1"/>
                </a:solidFill>
                <a:latin typeface="+mj-lt"/>
              </a:rPr>
              <a:t>g</a:t>
            </a:r>
            <a:r>
              <a:rPr lang="en-US" sz="2000" dirty="0" smtClean="0">
                <a:solidFill>
                  <a:schemeClr val="bg1"/>
                </a:solidFill>
                <a:latin typeface="+mj-lt"/>
              </a:rPr>
              <a:t>ranting me passion for your purposes.</a:t>
            </a:r>
          </a:p>
          <a:p>
            <a:endParaRPr lang="en-US" sz="2000" dirty="0" smtClean="0">
              <a:solidFill>
                <a:schemeClr val="bg1"/>
              </a:solidFill>
              <a:latin typeface="+mj-lt"/>
            </a:endParaRPr>
          </a:p>
          <a:p>
            <a:r>
              <a:rPr lang="en-US" sz="2000" dirty="0" smtClean="0">
                <a:solidFill>
                  <a:schemeClr val="bg1"/>
                </a:solidFill>
                <a:latin typeface="+mj-lt"/>
              </a:rPr>
              <a:t>May I serve my Servant-King with a </a:t>
            </a:r>
          </a:p>
          <a:p>
            <a:r>
              <a:rPr lang="en-US" sz="2000" dirty="0" smtClean="0">
                <a:solidFill>
                  <a:schemeClr val="bg1"/>
                </a:solidFill>
                <a:latin typeface="+mj-lt"/>
              </a:rPr>
              <a:t>zealous heart, a heart on fire with love </a:t>
            </a:r>
          </a:p>
          <a:p>
            <a:r>
              <a:rPr lang="en-US" sz="2000" dirty="0" smtClean="0">
                <a:solidFill>
                  <a:schemeClr val="bg1"/>
                </a:solidFill>
                <a:latin typeface="+mj-lt"/>
              </a:rPr>
              <a:t>for him and for those he still seeks.</a:t>
            </a:r>
          </a:p>
          <a:p>
            <a:r>
              <a:rPr lang="en-US" sz="2000" dirty="0" smtClean="0">
                <a:solidFill>
                  <a:schemeClr val="bg1"/>
                </a:solidFill>
                <a:latin typeface="+mj-lt"/>
              </a:rPr>
              <a:t>Lord, we lift your name on high.</a:t>
            </a:r>
          </a:p>
          <a:p>
            <a:r>
              <a:rPr lang="en-US" sz="2000" dirty="0">
                <a:solidFill>
                  <a:schemeClr val="bg1"/>
                </a:solidFill>
                <a:latin typeface="+mj-lt"/>
              </a:rPr>
              <a:t>	</a:t>
            </a:r>
            <a:r>
              <a:rPr lang="en-US" sz="2000" dirty="0" smtClean="0">
                <a:solidFill>
                  <a:schemeClr val="bg1"/>
                </a:solidFill>
                <a:latin typeface="+mj-lt"/>
              </a:rPr>
              <a:t>			Amen</a:t>
            </a:r>
            <a:endParaRPr lang="en-US" sz="2000" dirty="0">
              <a:solidFill>
                <a:schemeClr val="bg1"/>
              </a:solidFill>
              <a:latin typeface="+mj-lt"/>
            </a:endParaRPr>
          </a:p>
        </p:txBody>
      </p:sp>
      <p:sp>
        <p:nvSpPr>
          <p:cNvPr id="2" name="Title 1"/>
          <p:cNvSpPr>
            <a:spLocks noGrp="1"/>
          </p:cNvSpPr>
          <p:nvPr>
            <p:ph type="title"/>
          </p:nvPr>
        </p:nvSpPr>
        <p:spPr>
          <a:xfrm>
            <a:off x="3352800" y="76200"/>
            <a:ext cx="7239000" cy="762000"/>
          </a:xfrm>
        </p:spPr>
        <p:txBody>
          <a:bodyPr>
            <a:noAutofit/>
          </a:bodyPr>
          <a:lstStyle/>
          <a:p>
            <a:r>
              <a:rPr lang="en-US" sz="4000" b="1" dirty="0" smtClean="0">
                <a:ln>
                  <a:noFill/>
                </a:ln>
                <a:solidFill>
                  <a:schemeClr val="bg1"/>
                </a:solidFill>
                <a:effectLst>
                  <a:outerShdw blurRad="38100" dist="38100" dir="2700000" algn="tl">
                    <a:srgbClr val="000000">
                      <a:alpha val="43137"/>
                    </a:srgbClr>
                  </a:outerShdw>
                </a:effectLst>
                <a:latin typeface="+mn-lt"/>
              </a:rPr>
              <a:t>Reflection</a:t>
            </a:r>
            <a:endParaRPr lang="en-US" sz="4000" b="1" dirty="0">
              <a:ln>
                <a:noFill/>
              </a:ln>
              <a:solidFill>
                <a:schemeClr val="bg1"/>
              </a:solidFill>
              <a:effectLst>
                <a:outerShdw blurRad="38100" dist="38100" dir="2700000" algn="tl">
                  <a:srgbClr val="000000">
                    <a:alpha val="43137"/>
                  </a:srgbClr>
                </a:outerShdw>
              </a:effectLst>
              <a:latin typeface="+mn-lt"/>
            </a:endParaRPr>
          </a:p>
        </p:txBody>
      </p:sp>
      <p:sp>
        <p:nvSpPr>
          <p:cNvPr id="4" name="TextBox 3"/>
          <p:cNvSpPr txBox="1"/>
          <p:nvPr/>
        </p:nvSpPr>
        <p:spPr>
          <a:xfrm>
            <a:off x="228600" y="685800"/>
            <a:ext cx="403765" cy="400110"/>
          </a:xfrm>
          <a:prstGeom prst="rect">
            <a:avLst/>
          </a:prstGeom>
          <a:noFill/>
        </p:spPr>
        <p:txBody>
          <a:bodyPr wrap="none" rtlCol="0">
            <a:spAutoFit/>
          </a:bodyPr>
          <a:lstStyle/>
          <a:p>
            <a:r>
              <a:rPr lang="en-US" sz="2000" dirty="0" smtClean="0">
                <a:solidFill>
                  <a:schemeClr val="bg1"/>
                </a:solidFill>
                <a:latin typeface="+mj-lt"/>
              </a:rPr>
              <a:t>1.</a:t>
            </a:r>
            <a:endParaRPr lang="en-US" sz="2000" dirty="0">
              <a:solidFill>
                <a:schemeClr val="bg1"/>
              </a:solidFill>
              <a:latin typeface="+mj-lt"/>
            </a:endParaRPr>
          </a:p>
        </p:txBody>
      </p:sp>
      <p:sp>
        <p:nvSpPr>
          <p:cNvPr id="6" name="TextBox 5"/>
          <p:cNvSpPr txBox="1"/>
          <p:nvPr/>
        </p:nvSpPr>
        <p:spPr>
          <a:xfrm>
            <a:off x="257019" y="1905000"/>
            <a:ext cx="397866" cy="400110"/>
          </a:xfrm>
          <a:prstGeom prst="rect">
            <a:avLst/>
          </a:prstGeom>
          <a:noFill/>
        </p:spPr>
        <p:txBody>
          <a:bodyPr wrap="none" rtlCol="0">
            <a:spAutoFit/>
          </a:bodyPr>
          <a:lstStyle/>
          <a:p>
            <a:r>
              <a:rPr lang="en-US" sz="2000" dirty="0" smtClean="0">
                <a:solidFill>
                  <a:schemeClr val="bg1"/>
                </a:solidFill>
                <a:latin typeface="+mj-lt"/>
              </a:rPr>
              <a:t>2.</a:t>
            </a:r>
            <a:endParaRPr lang="en-US" sz="2000" dirty="0">
              <a:solidFill>
                <a:schemeClr val="bg1"/>
              </a:solidFill>
              <a:latin typeface="+mj-lt"/>
            </a:endParaRPr>
          </a:p>
        </p:txBody>
      </p:sp>
      <p:sp>
        <p:nvSpPr>
          <p:cNvPr id="7" name="TextBox 6"/>
          <p:cNvSpPr txBox="1"/>
          <p:nvPr/>
        </p:nvSpPr>
        <p:spPr>
          <a:xfrm>
            <a:off x="278459" y="3124200"/>
            <a:ext cx="397866" cy="400110"/>
          </a:xfrm>
          <a:prstGeom prst="rect">
            <a:avLst/>
          </a:prstGeom>
          <a:noFill/>
        </p:spPr>
        <p:txBody>
          <a:bodyPr wrap="none" rtlCol="0">
            <a:spAutoFit/>
          </a:bodyPr>
          <a:lstStyle/>
          <a:p>
            <a:r>
              <a:rPr lang="en-US" sz="2000" dirty="0" smtClean="0">
                <a:solidFill>
                  <a:schemeClr val="bg1"/>
                </a:solidFill>
                <a:latin typeface="+mj-lt"/>
              </a:rPr>
              <a:t>3.</a:t>
            </a:r>
            <a:endParaRPr lang="en-US" sz="2000" dirty="0">
              <a:solidFill>
                <a:schemeClr val="bg1"/>
              </a:solidFill>
              <a:latin typeface="+mj-lt"/>
            </a:endParaRPr>
          </a:p>
        </p:txBody>
      </p:sp>
      <p:sp>
        <p:nvSpPr>
          <p:cNvPr id="8" name="TextBox 7"/>
          <p:cNvSpPr txBox="1"/>
          <p:nvPr/>
        </p:nvSpPr>
        <p:spPr>
          <a:xfrm>
            <a:off x="249805" y="4038600"/>
            <a:ext cx="397866" cy="400110"/>
          </a:xfrm>
          <a:prstGeom prst="rect">
            <a:avLst/>
          </a:prstGeom>
          <a:noFill/>
        </p:spPr>
        <p:txBody>
          <a:bodyPr wrap="none" rtlCol="0">
            <a:spAutoFit/>
          </a:bodyPr>
          <a:lstStyle/>
          <a:p>
            <a:r>
              <a:rPr lang="en-US" sz="2000" dirty="0" smtClean="0">
                <a:solidFill>
                  <a:schemeClr val="bg1"/>
                </a:solidFill>
                <a:latin typeface="+mj-lt"/>
              </a:rPr>
              <a:t>4.</a:t>
            </a:r>
            <a:endParaRPr lang="en-US" sz="2000" dirty="0">
              <a:solidFill>
                <a:schemeClr val="bg1"/>
              </a:solidFill>
              <a:latin typeface="+mj-lt"/>
            </a:endParaRPr>
          </a:p>
        </p:txBody>
      </p:sp>
      <p:sp>
        <p:nvSpPr>
          <p:cNvPr id="9" name="TextBox 8"/>
          <p:cNvSpPr txBox="1"/>
          <p:nvPr/>
        </p:nvSpPr>
        <p:spPr>
          <a:xfrm>
            <a:off x="244630" y="4953000"/>
            <a:ext cx="397866" cy="400110"/>
          </a:xfrm>
          <a:prstGeom prst="rect">
            <a:avLst/>
          </a:prstGeom>
          <a:noFill/>
        </p:spPr>
        <p:txBody>
          <a:bodyPr wrap="none" rtlCol="0">
            <a:spAutoFit/>
          </a:bodyPr>
          <a:lstStyle/>
          <a:p>
            <a:r>
              <a:rPr lang="en-US" sz="2000" dirty="0" smtClean="0">
                <a:solidFill>
                  <a:schemeClr val="bg1"/>
                </a:solidFill>
                <a:latin typeface="+mj-lt"/>
              </a:rPr>
              <a:t>5.</a:t>
            </a:r>
            <a:endParaRPr lang="en-US" sz="2000" dirty="0">
              <a:solidFill>
                <a:schemeClr val="bg1"/>
              </a:solidFill>
              <a:latin typeface="+mj-lt"/>
            </a:endParaRPr>
          </a:p>
        </p:txBody>
      </p:sp>
    </p:spTree>
    <p:extLst>
      <p:ext uri="{BB962C8B-B14F-4D97-AF65-F5344CB8AC3E}">
        <p14:creationId xmlns:p14="http://schemas.microsoft.com/office/powerpoint/2010/main" val="23879462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2688"/>
            <a:ext cx="6477000" cy="1541621"/>
          </a:xfrm>
        </p:spPr>
        <p:txBody>
          <a:bodyPr>
            <a:noAutofit/>
          </a:bodyPr>
          <a:lstStyle/>
          <a:p>
            <a:pPr algn="ctr"/>
            <a:r>
              <a:rPr lang="en-US" sz="8000" b="1" dirty="0" smtClean="0">
                <a:ln>
                  <a:noFill/>
                </a:ln>
                <a:solidFill>
                  <a:schemeClr val="accent2"/>
                </a:solidFill>
                <a:effectLst>
                  <a:outerShdw blurRad="38100" dist="38100" dir="2700000" algn="tl">
                    <a:srgbClr val="000000">
                      <a:alpha val="43137"/>
                    </a:srgbClr>
                  </a:outerShdw>
                </a:effectLst>
                <a:latin typeface="+mn-lt"/>
              </a:rPr>
              <a:t>Twitter </a:t>
            </a:r>
            <a:endParaRPr lang="en-US" sz="8000" b="1" dirty="0">
              <a:ln>
                <a:noFill/>
              </a:ln>
              <a:solidFill>
                <a:schemeClr val="accent2"/>
              </a:solidFill>
              <a:effectLst>
                <a:outerShdw blurRad="38100" dist="38100" dir="2700000" algn="tl">
                  <a:srgbClr val="000000">
                    <a:alpha val="43137"/>
                  </a:srgbClr>
                </a:outerShdw>
              </a:effectLst>
              <a:latin typeface="+mn-lt"/>
            </a:endParaRPr>
          </a:p>
        </p:txBody>
      </p:sp>
      <p:sp>
        <p:nvSpPr>
          <p:cNvPr id="6" name="Rectangle 5"/>
          <p:cNvSpPr/>
          <p:nvPr/>
        </p:nvSpPr>
        <p:spPr>
          <a:xfrm>
            <a:off x="3313013" y="1554309"/>
            <a:ext cx="2093843" cy="830997"/>
          </a:xfrm>
          <a:prstGeom prst="rect">
            <a:avLst/>
          </a:prstGeom>
        </p:spPr>
        <p:txBody>
          <a:bodyPr wrap="none">
            <a:spAutoFit/>
          </a:bodyPr>
          <a:lstStyle/>
          <a:p>
            <a:r>
              <a:rPr lang="en-US" sz="4800" dirty="0" smtClean="0">
                <a:ln w="12700">
                  <a:solidFill>
                    <a:prstClr val="black">
                      <a:lumMod val="85000"/>
                      <a:lumOff val="15000"/>
                    </a:prstClr>
                  </a:solidFill>
                </a:ln>
                <a:latin typeface="Franklin Gothic Medium"/>
                <a:ea typeface="+mj-ea"/>
                <a:cs typeface="+mj-cs"/>
              </a:rPr>
              <a:t>#</a:t>
            </a:r>
            <a:r>
              <a:rPr lang="en-US" sz="4800" dirty="0" err="1" smtClean="0">
                <a:ln w="12700">
                  <a:solidFill>
                    <a:prstClr val="black">
                      <a:lumMod val="85000"/>
                      <a:lumOff val="15000"/>
                    </a:prstClr>
                  </a:solidFill>
                </a:ln>
                <a:latin typeface="Franklin Gothic Medium"/>
                <a:ea typeface="+mj-ea"/>
                <a:cs typeface="+mj-cs"/>
              </a:rPr>
              <a:t>gpcsd</a:t>
            </a:r>
            <a:endParaRPr lang="en-US" sz="4800" dirty="0"/>
          </a:p>
        </p:txBody>
      </p:sp>
      <p:pic>
        <p:nvPicPr>
          <p:cNvPr id="2050" name="Picture 2" descr="http://thecuriousbrain.com/wp-content/uploads/2013/04/66873_578228832195786_1407100696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046" y="3124200"/>
            <a:ext cx="7913074" cy="2514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340623" y="5603193"/>
            <a:ext cx="2209800" cy="215444"/>
          </a:xfrm>
          <a:prstGeom prst="rect">
            <a:avLst/>
          </a:prstGeom>
          <a:noFill/>
        </p:spPr>
        <p:txBody>
          <a:bodyPr wrap="square" rtlCol="0">
            <a:spAutoFit/>
          </a:bodyPr>
          <a:lstStyle/>
          <a:p>
            <a:r>
              <a:rPr lang="en-US" sz="800" dirty="0" smtClean="0"/>
              <a:t>Image source: thecuriousbrain.com</a:t>
            </a:r>
            <a:r>
              <a:rPr lang="en-US" sz="800" dirty="0"/>
              <a:t>/?p=37936</a:t>
            </a:r>
          </a:p>
        </p:txBody>
      </p:sp>
    </p:spTree>
    <p:extLst>
      <p:ext uri="{BB962C8B-B14F-4D97-AF65-F5344CB8AC3E}">
        <p14:creationId xmlns:p14="http://schemas.microsoft.com/office/powerpoint/2010/main" val="14972820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txBox="1">
            <a:spLocks/>
          </p:cNvSpPr>
          <p:nvPr/>
        </p:nvSpPr>
        <p:spPr>
          <a:xfrm>
            <a:off x="502778" y="152400"/>
            <a:ext cx="5364622" cy="1066800"/>
          </a:xfrm>
          <a:prstGeom prst="rect">
            <a:avLst/>
          </a:prstGeom>
          <a:ln>
            <a:noFill/>
          </a:ln>
        </p:spPr>
        <p:txBody>
          <a:bodyPr vert="horz" lIns="91440" tIns="45720" rIns="91440" bIns="45720" rtlCol="0">
            <a:normAutofit fontScale="77500" lnSpcReduction="20000"/>
          </a:bodyPr>
          <a:lstStyle>
            <a:lvl1pPr marL="0" indent="0" algn="l" defTabSz="914400" rtl="0" eaLnBrk="1" latinLnBrk="0" hangingPunct="1">
              <a:spcBef>
                <a:spcPct val="20000"/>
              </a:spcBef>
              <a:buFontTx/>
              <a:buNone/>
              <a:defRPr sz="2400" kern="1200">
                <a:ln w="3175">
                  <a:noFill/>
                </a:ln>
                <a:solidFill>
                  <a:schemeClr val="bg1">
                    <a:lumMod val="95000"/>
                  </a:schemeClr>
                </a:solidFill>
                <a:latin typeface="+mn-lt"/>
                <a:ea typeface="+mn-ea"/>
                <a:cs typeface="+mn-cs"/>
              </a:defRPr>
            </a:lvl1pPr>
            <a:lvl2pPr marL="457200" indent="0" algn="ctr" defTabSz="914400" rtl="0" eaLnBrk="1" latinLnBrk="0" hangingPunct="1">
              <a:spcBef>
                <a:spcPct val="20000"/>
              </a:spcBef>
              <a:buFontTx/>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Tx/>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Tx/>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6500" b="1" dirty="0" smtClean="0">
                <a:solidFill>
                  <a:schemeClr val="accent2"/>
                </a:solidFill>
                <a:effectLst>
                  <a:outerShdw blurRad="38100" dist="38100" dir="2700000" algn="tl">
                    <a:srgbClr val="000000">
                      <a:alpha val="43137"/>
                    </a:srgbClr>
                  </a:outerShdw>
                </a:effectLst>
              </a:rPr>
              <a:t>DIFFERENTIATION</a:t>
            </a:r>
            <a:r>
              <a:rPr lang="en-US" sz="8600" b="1" dirty="0" smtClean="0">
                <a:solidFill>
                  <a:schemeClr val="accent2"/>
                </a:solidFill>
                <a:effectLst>
                  <a:outerShdw blurRad="38100" dist="38100" dir="2700000" algn="tl">
                    <a:srgbClr val="000000">
                      <a:alpha val="43137"/>
                    </a:srgbClr>
                  </a:outerShdw>
                </a:effectLst>
              </a:rPr>
              <a:t>  </a:t>
            </a:r>
            <a:r>
              <a:rPr lang="en-US" sz="4000" b="1" dirty="0" smtClean="0">
                <a:solidFill>
                  <a:schemeClr val="accent2"/>
                </a:solidFill>
                <a:effectLst>
                  <a:outerShdw blurRad="38100" dist="38100" dir="2700000" algn="tl">
                    <a:srgbClr val="000000">
                      <a:alpha val="43137"/>
                    </a:srgbClr>
                  </a:outerShdw>
                </a:effectLst>
              </a:rPr>
              <a:t>            </a:t>
            </a:r>
            <a:endParaRPr lang="en-US" sz="4000" b="1" dirty="0">
              <a:solidFill>
                <a:schemeClr val="accent2"/>
              </a:solidFill>
              <a:effectLst>
                <a:outerShdw blurRad="38100" dist="38100" dir="2700000" algn="tl">
                  <a:srgbClr val="000000">
                    <a:alpha val="43137"/>
                  </a:srgbClr>
                </a:outerShdw>
              </a:effectLst>
            </a:endParaRPr>
          </a:p>
        </p:txBody>
      </p:sp>
      <p:sp>
        <p:nvSpPr>
          <p:cNvPr id="2" name="TextBox 1"/>
          <p:cNvSpPr txBox="1"/>
          <p:nvPr/>
        </p:nvSpPr>
        <p:spPr>
          <a:xfrm>
            <a:off x="533400" y="1187866"/>
            <a:ext cx="6293261" cy="523220"/>
          </a:xfrm>
          <a:prstGeom prst="rect">
            <a:avLst/>
          </a:prstGeom>
          <a:noFill/>
        </p:spPr>
        <p:txBody>
          <a:bodyPr wrap="none" rtlCol="0">
            <a:spAutoFit/>
          </a:bodyPr>
          <a:lstStyle/>
          <a:p>
            <a:r>
              <a:rPr lang="en-US" sz="2800" dirty="0" smtClean="0">
                <a:latin typeface="+mj-lt"/>
              </a:rPr>
              <a:t>What have you taken aim at improving?</a:t>
            </a:r>
            <a:endParaRPr lang="en-US" sz="2800" dirty="0">
              <a:latin typeface="+mj-lt"/>
            </a:endParaRPr>
          </a:p>
        </p:txBody>
      </p:sp>
    </p:spTree>
    <p:extLst>
      <p:ext uri="{BB962C8B-B14F-4D97-AF65-F5344CB8AC3E}">
        <p14:creationId xmlns:p14="http://schemas.microsoft.com/office/powerpoint/2010/main" val="16916728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7045" y="304800"/>
            <a:ext cx="7819641" cy="1754326"/>
          </a:xfrm>
          <a:prstGeom prst="rect">
            <a:avLst/>
          </a:prstGeom>
          <a:noFill/>
        </p:spPr>
        <p:txBody>
          <a:bodyPr wrap="none" rtlCol="0">
            <a:spAutoFit/>
          </a:bodyPr>
          <a:lstStyle/>
          <a:p>
            <a:pPr algn="ctr"/>
            <a:r>
              <a:rPr lang="en-US" sz="3600" b="1" dirty="0" smtClean="0">
                <a:solidFill>
                  <a:schemeClr val="accent2"/>
                </a:solidFill>
                <a:effectLst>
                  <a:outerShdw blurRad="38100" dist="38100" dir="2700000" algn="tl">
                    <a:srgbClr val="000000">
                      <a:alpha val="43137"/>
                    </a:srgbClr>
                  </a:outerShdw>
                </a:effectLst>
              </a:rPr>
              <a:t>Differentiation is foremost a mindset.  </a:t>
            </a:r>
          </a:p>
          <a:p>
            <a:pPr algn="ctr"/>
            <a:endParaRPr lang="en-US" sz="3600" b="1" dirty="0">
              <a:solidFill>
                <a:schemeClr val="accent2"/>
              </a:solidFill>
              <a:effectLst>
                <a:outerShdw blurRad="38100" dist="38100" dir="2700000" algn="tl">
                  <a:srgbClr val="000000">
                    <a:alpha val="43137"/>
                  </a:srgbClr>
                </a:outerShdw>
              </a:effectLst>
            </a:endParaRPr>
          </a:p>
          <a:p>
            <a:pPr algn="ctr"/>
            <a:r>
              <a:rPr lang="en-US" sz="3600" b="1" dirty="0">
                <a:solidFill>
                  <a:schemeClr val="accent2"/>
                </a:solidFill>
                <a:effectLst>
                  <a:outerShdw blurRad="38100" dist="38100" dir="2700000" algn="tl">
                    <a:srgbClr val="000000">
                      <a:alpha val="43137"/>
                    </a:srgbClr>
                  </a:outerShdw>
                </a:effectLst>
              </a:rPr>
              <a:t>A</a:t>
            </a:r>
            <a:r>
              <a:rPr lang="en-US" sz="3600" b="1" dirty="0" smtClean="0">
                <a:solidFill>
                  <a:schemeClr val="accent2"/>
                </a:solidFill>
                <a:effectLst>
                  <a:outerShdw blurRad="38100" dist="38100" dir="2700000" algn="tl">
                    <a:srgbClr val="000000">
                      <a:alpha val="43137"/>
                    </a:srgbClr>
                  </a:outerShdw>
                </a:effectLst>
              </a:rPr>
              <a:t>dvice from Rick </a:t>
            </a:r>
            <a:r>
              <a:rPr lang="en-US" sz="3600" b="1" dirty="0" err="1" smtClean="0">
                <a:solidFill>
                  <a:schemeClr val="accent2"/>
                </a:solidFill>
                <a:effectLst>
                  <a:outerShdw blurRad="38100" dist="38100" dir="2700000" algn="tl">
                    <a:srgbClr val="000000">
                      <a:alpha val="43137"/>
                    </a:srgbClr>
                  </a:outerShdw>
                </a:effectLst>
              </a:rPr>
              <a:t>Wormeli</a:t>
            </a:r>
            <a:r>
              <a:rPr lang="en-US" sz="3600" b="1" dirty="0">
                <a:solidFill>
                  <a:schemeClr val="accent2"/>
                </a:solidFill>
                <a:effectLst>
                  <a:outerShdw blurRad="38100" dist="38100" dir="2700000" algn="tl">
                    <a:srgbClr val="000000">
                      <a:alpha val="43137"/>
                    </a:srgbClr>
                  </a:outerShdw>
                </a:effectLst>
              </a:rPr>
              <a: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438400"/>
            <a:ext cx="6543894" cy="3810000"/>
          </a:xfrm>
          <a:prstGeom prst="rect">
            <a:avLst/>
          </a:prstGeom>
        </p:spPr>
      </p:pic>
      <p:sp>
        <p:nvSpPr>
          <p:cNvPr id="13" name="TextBox 12"/>
          <p:cNvSpPr txBox="1"/>
          <p:nvPr/>
        </p:nvSpPr>
        <p:spPr>
          <a:xfrm>
            <a:off x="6649544" y="6231947"/>
            <a:ext cx="1273105" cy="215444"/>
          </a:xfrm>
          <a:prstGeom prst="rect">
            <a:avLst/>
          </a:prstGeom>
          <a:noFill/>
        </p:spPr>
        <p:txBody>
          <a:bodyPr wrap="none" rtlCol="0">
            <a:spAutoFit/>
          </a:bodyPr>
          <a:lstStyle/>
          <a:p>
            <a:r>
              <a:rPr lang="en-US" sz="800" dirty="0" smtClean="0"/>
              <a:t>Image source:  Lisa Helm</a:t>
            </a:r>
            <a:endParaRPr lang="en-US" sz="800" dirty="0"/>
          </a:p>
        </p:txBody>
      </p:sp>
    </p:spTree>
    <p:extLst>
      <p:ext uri="{BB962C8B-B14F-4D97-AF65-F5344CB8AC3E}">
        <p14:creationId xmlns:p14="http://schemas.microsoft.com/office/powerpoint/2010/main" val="35968090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2068" y="1595021"/>
            <a:ext cx="7656198" cy="4524315"/>
          </a:xfrm>
          <a:prstGeom prst="rect">
            <a:avLst/>
          </a:prstGeom>
          <a:noFill/>
        </p:spPr>
        <p:txBody>
          <a:bodyPr wrap="none" rtlCol="0">
            <a:spAutoFit/>
          </a:bodyPr>
          <a:lstStyle/>
          <a:p>
            <a:pPr marL="457200" indent="-457200">
              <a:buAutoNum type="arabicPeriod"/>
            </a:pPr>
            <a:r>
              <a:rPr lang="en-US" sz="2400" dirty="0" smtClean="0">
                <a:latin typeface="+mj-lt"/>
              </a:rPr>
              <a:t>Build our own capacity for creative thinking </a:t>
            </a:r>
          </a:p>
          <a:p>
            <a:r>
              <a:rPr lang="en-US" sz="2400" dirty="0">
                <a:latin typeface="+mj-lt"/>
              </a:rPr>
              <a:t> </a:t>
            </a:r>
            <a:r>
              <a:rPr lang="en-US" sz="2400" dirty="0" smtClean="0">
                <a:latin typeface="+mj-lt"/>
              </a:rPr>
              <a:t>     and problem solving.</a:t>
            </a:r>
          </a:p>
          <a:p>
            <a:endParaRPr lang="en-US" sz="2400" dirty="0" smtClean="0">
              <a:latin typeface="+mj-lt"/>
            </a:endParaRPr>
          </a:p>
          <a:p>
            <a:pPr marL="514350" indent="-514350">
              <a:buAutoNum type="arabicPeriod" startAt="2"/>
            </a:pPr>
            <a:r>
              <a:rPr lang="en-US" sz="2400" dirty="0" smtClean="0">
                <a:latin typeface="+mj-lt"/>
              </a:rPr>
              <a:t>Read and converse professionally.</a:t>
            </a:r>
          </a:p>
          <a:p>
            <a:endParaRPr lang="en-US" sz="2400" dirty="0" smtClean="0">
              <a:latin typeface="+mj-lt"/>
            </a:endParaRPr>
          </a:p>
          <a:p>
            <a:pPr marL="514350" indent="-514350">
              <a:buAutoNum type="arabicPeriod" startAt="3"/>
            </a:pPr>
            <a:r>
              <a:rPr lang="en-US" sz="2400" dirty="0" smtClean="0">
                <a:latin typeface="+mj-lt"/>
              </a:rPr>
              <a:t>Start small and be consistent.</a:t>
            </a:r>
          </a:p>
          <a:p>
            <a:endParaRPr lang="en-US" sz="2400" dirty="0">
              <a:latin typeface="+mj-lt"/>
            </a:endParaRPr>
          </a:p>
          <a:p>
            <a:pPr marL="514350" indent="-514350">
              <a:buAutoNum type="arabicPeriod" startAt="4"/>
            </a:pPr>
            <a:r>
              <a:rPr lang="en-US" sz="2400" dirty="0" smtClean="0">
                <a:latin typeface="+mj-lt"/>
              </a:rPr>
              <a:t>Use our assessments to inform our </a:t>
            </a:r>
          </a:p>
          <a:p>
            <a:r>
              <a:rPr lang="en-US" sz="2400" dirty="0">
                <a:latin typeface="+mj-lt"/>
              </a:rPr>
              <a:t> </a:t>
            </a:r>
            <a:r>
              <a:rPr lang="en-US" sz="2400" dirty="0" smtClean="0">
                <a:latin typeface="+mj-lt"/>
              </a:rPr>
              <a:t>      instructional decisions.</a:t>
            </a:r>
          </a:p>
          <a:p>
            <a:endParaRPr lang="en-US" sz="2400" dirty="0" smtClean="0">
              <a:latin typeface="+mj-lt"/>
            </a:endParaRPr>
          </a:p>
          <a:p>
            <a:r>
              <a:rPr lang="en-US" sz="2400" dirty="0" smtClean="0">
                <a:latin typeface="+mj-lt"/>
              </a:rPr>
              <a:t>5.   Think of teaching as something we </a:t>
            </a:r>
            <a:r>
              <a:rPr lang="en-US" sz="2400" dirty="0">
                <a:latin typeface="+mj-lt"/>
              </a:rPr>
              <a:t>d</a:t>
            </a:r>
            <a:r>
              <a:rPr lang="en-US" sz="2400" dirty="0" smtClean="0">
                <a:latin typeface="+mj-lt"/>
              </a:rPr>
              <a:t>o with students, </a:t>
            </a:r>
          </a:p>
          <a:p>
            <a:r>
              <a:rPr lang="en-US" sz="2400" dirty="0">
                <a:latin typeface="+mj-lt"/>
              </a:rPr>
              <a:t> </a:t>
            </a:r>
            <a:r>
              <a:rPr lang="en-US" sz="2400" dirty="0" smtClean="0">
                <a:latin typeface="+mj-lt"/>
              </a:rPr>
              <a:t>     not to students.</a:t>
            </a:r>
            <a:endParaRPr lang="en-US" sz="2400" dirty="0">
              <a:latin typeface="+mj-lt"/>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52400"/>
            <a:ext cx="3571875" cy="1905000"/>
          </a:xfrm>
          <a:prstGeom prst="rect">
            <a:avLst/>
          </a:prstGeom>
        </p:spPr>
      </p:pic>
      <p:sp>
        <p:nvSpPr>
          <p:cNvPr id="10" name="TextBox 9"/>
          <p:cNvSpPr txBox="1"/>
          <p:nvPr/>
        </p:nvSpPr>
        <p:spPr>
          <a:xfrm>
            <a:off x="602068" y="800100"/>
            <a:ext cx="2632067" cy="584775"/>
          </a:xfrm>
          <a:prstGeom prst="rect">
            <a:avLst/>
          </a:prstGeom>
          <a:noFill/>
        </p:spPr>
        <p:txBody>
          <a:bodyPr wrap="none" rtlCol="0">
            <a:spAutoFit/>
          </a:bodyPr>
          <a:lstStyle/>
          <a:p>
            <a:r>
              <a:rPr lang="en-US" sz="3200" b="1" dirty="0" err="1" smtClean="0">
                <a:solidFill>
                  <a:schemeClr val="accent2"/>
                </a:solidFill>
                <a:effectLst>
                  <a:outerShdw blurRad="38100" dist="38100" dir="2700000" algn="tl">
                    <a:srgbClr val="000000">
                      <a:alpha val="43137"/>
                    </a:srgbClr>
                  </a:outerShdw>
                </a:effectLst>
              </a:rPr>
              <a:t>Wormeli</a:t>
            </a:r>
            <a:r>
              <a:rPr lang="en-US" sz="3200" b="1" dirty="0" smtClean="0">
                <a:solidFill>
                  <a:schemeClr val="accent2"/>
                </a:solidFill>
                <a:effectLst>
                  <a:outerShdw blurRad="38100" dist="38100" dir="2700000" algn="tl">
                    <a:srgbClr val="000000">
                      <a:alpha val="43137"/>
                    </a:srgbClr>
                  </a:outerShdw>
                </a:effectLst>
              </a:rPr>
              <a:t> says:</a:t>
            </a:r>
            <a:endParaRPr lang="en-US" sz="3200" b="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350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very Teacher Can Improve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
        <p:nvSpPr>
          <p:cNvPr id="5" name="Rectangle 4"/>
          <p:cNvSpPr/>
          <p:nvPr/>
        </p:nvSpPr>
        <p:spPr>
          <a:xfrm>
            <a:off x="7010400" y="6400800"/>
            <a:ext cx="2111475" cy="215444"/>
          </a:xfrm>
          <a:prstGeom prst="rect">
            <a:avLst/>
          </a:prstGeom>
        </p:spPr>
        <p:txBody>
          <a:bodyPr wrap="none">
            <a:spAutoFit/>
          </a:bodyPr>
          <a:lstStyle/>
          <a:p>
            <a:r>
              <a:rPr lang="en-US" sz="800" dirty="0" smtClean="0"/>
              <a:t>Video source:  </a:t>
            </a:r>
            <a:r>
              <a:rPr lang="en-US" sz="800" dirty="0">
                <a:hlinkClick r:id="rId6"/>
              </a:rPr>
              <a:t>http://youtu.be/eqRcpA5rYTE</a:t>
            </a:r>
            <a:endParaRPr lang="en-US" sz="800" dirty="0"/>
          </a:p>
        </p:txBody>
      </p:sp>
    </p:spTree>
    <p:extLst>
      <p:ext uri="{BB962C8B-B14F-4D97-AF65-F5344CB8AC3E}">
        <p14:creationId xmlns:p14="http://schemas.microsoft.com/office/powerpoint/2010/main" val="811062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82" y="2057400"/>
            <a:ext cx="3623417" cy="4215242"/>
          </a:xfrm>
          <a:prstGeom prst="rect">
            <a:avLst/>
          </a:prstGeom>
        </p:spPr>
      </p:pic>
      <p:sp>
        <p:nvSpPr>
          <p:cNvPr id="2" name="Title 1"/>
          <p:cNvSpPr>
            <a:spLocks noGrp="1"/>
          </p:cNvSpPr>
          <p:nvPr>
            <p:ph type="title"/>
          </p:nvPr>
        </p:nvSpPr>
        <p:spPr>
          <a:xfrm>
            <a:off x="4572000" y="381000"/>
            <a:ext cx="6477000" cy="944563"/>
          </a:xfrm>
        </p:spPr>
        <p:txBody>
          <a:bodyPr>
            <a:noAutofit/>
          </a:bodyPr>
          <a:lstStyle/>
          <a:p>
            <a:r>
              <a:rPr lang="en-US" sz="6000" b="1" dirty="0" smtClean="0">
                <a:ln>
                  <a:noFill/>
                </a:ln>
                <a:solidFill>
                  <a:schemeClr val="accent2"/>
                </a:solidFill>
                <a:effectLst>
                  <a:outerShdw blurRad="38100" dist="38100" dir="2700000" algn="tl">
                    <a:srgbClr val="000000">
                      <a:alpha val="43137"/>
                    </a:srgbClr>
                  </a:outerShdw>
                </a:effectLst>
                <a:latin typeface="+mn-lt"/>
              </a:rPr>
              <a:t>Reflection</a:t>
            </a:r>
            <a:endParaRPr lang="en-US" sz="6000" b="1" dirty="0">
              <a:ln>
                <a:noFill/>
              </a:ln>
              <a:solidFill>
                <a:schemeClr val="accent2"/>
              </a:solidFill>
              <a:effectLst>
                <a:outerShdw blurRad="38100" dist="38100" dir="2700000" algn="tl">
                  <a:srgbClr val="000000">
                    <a:alpha val="43137"/>
                  </a:srgbClr>
                </a:outerShdw>
              </a:effectLst>
              <a:latin typeface="+mn-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0"/>
            <a:ext cx="4083983" cy="1761598"/>
          </a:xfrm>
          <a:prstGeom prst="rect">
            <a:avLst/>
          </a:prstGeom>
          <a:scene3d>
            <a:camera prst="orthographicFront">
              <a:rot lat="0" lon="10800000" rev="0"/>
            </a:camera>
            <a:lightRig rig="threePt" dir="t"/>
          </a:scene3d>
        </p:spPr>
      </p:pic>
      <p:sp>
        <p:nvSpPr>
          <p:cNvPr id="5" name="TextBox 4"/>
          <p:cNvSpPr txBox="1"/>
          <p:nvPr/>
        </p:nvSpPr>
        <p:spPr>
          <a:xfrm>
            <a:off x="4625410" y="1837798"/>
            <a:ext cx="4298421" cy="2308324"/>
          </a:xfrm>
          <a:prstGeom prst="rect">
            <a:avLst/>
          </a:prstGeom>
          <a:noFill/>
        </p:spPr>
        <p:txBody>
          <a:bodyPr wrap="none" rtlCol="0">
            <a:spAutoFit/>
          </a:bodyPr>
          <a:lstStyle/>
          <a:p>
            <a:r>
              <a:rPr lang="en-US" sz="2400" dirty="0" smtClean="0">
                <a:latin typeface="+mj-lt"/>
              </a:rPr>
              <a:t>What do you do well?</a:t>
            </a:r>
          </a:p>
          <a:p>
            <a:endParaRPr lang="en-US" sz="2400" dirty="0">
              <a:latin typeface="+mj-lt"/>
            </a:endParaRPr>
          </a:p>
          <a:p>
            <a:r>
              <a:rPr lang="en-US" sz="2400" dirty="0" smtClean="0">
                <a:latin typeface="+mj-lt"/>
              </a:rPr>
              <a:t>More importantly,</a:t>
            </a:r>
          </a:p>
          <a:p>
            <a:r>
              <a:rPr lang="en-US" sz="2400" dirty="0">
                <a:latin typeface="+mj-lt"/>
              </a:rPr>
              <a:t>w</a:t>
            </a:r>
            <a:r>
              <a:rPr lang="en-US" sz="2400" dirty="0" smtClean="0">
                <a:latin typeface="+mj-lt"/>
              </a:rPr>
              <a:t>here do you need to improve?</a:t>
            </a:r>
          </a:p>
          <a:p>
            <a:pPr algn="ctr"/>
            <a:endParaRPr lang="en-US" sz="2400" dirty="0">
              <a:latin typeface="+mj-lt"/>
            </a:endParaRPr>
          </a:p>
          <a:p>
            <a:pPr algn="ctr"/>
            <a:endParaRPr lang="en-US" sz="2400" dirty="0">
              <a:latin typeface="+mj-lt"/>
            </a:endParaRPr>
          </a:p>
        </p:txBody>
      </p:sp>
    </p:spTree>
    <p:extLst>
      <p:ext uri="{BB962C8B-B14F-4D97-AF65-F5344CB8AC3E}">
        <p14:creationId xmlns:p14="http://schemas.microsoft.com/office/powerpoint/2010/main" val="2873322196"/>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ermedia.com - ready to launch - animated">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14596</TotalTime>
  <Words>2128</Words>
  <Application>Microsoft Office PowerPoint</Application>
  <PresentationFormat>On-screen Show (4:3)</PresentationFormat>
  <Paragraphs>310</Paragraphs>
  <Slides>24</Slides>
  <Notes>24</Notes>
  <HiddenSlides>0</HiddenSlides>
  <MMClips>4</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Presentermedia.com - ready to launch - animated</vt:lpstr>
      <vt:lpstr>Teaching All students,        not just those easiest to teach.</vt:lpstr>
      <vt:lpstr>PowerPoint Presentation</vt:lpstr>
      <vt:lpstr>Reflection</vt:lpstr>
      <vt:lpstr>Twitter </vt:lpstr>
      <vt:lpstr>PowerPoint Presentation</vt:lpstr>
      <vt:lpstr>PowerPoint Presentation</vt:lpstr>
      <vt:lpstr>PowerPoint Presentation</vt:lpstr>
      <vt:lpstr>PowerPoint Presentation</vt:lpstr>
      <vt:lpstr>Reflection</vt:lpstr>
      <vt:lpstr>PowerPoint Presentation</vt:lpstr>
      <vt:lpstr>PowerPoint Presentation</vt:lpstr>
      <vt:lpstr>PowerPoint Presentation</vt:lpstr>
      <vt:lpstr>Formative Assessment               Activity</vt:lpstr>
      <vt:lpstr>PowerPoint Presentation</vt:lpstr>
      <vt:lpstr>This Really Sucks!!</vt:lpstr>
      <vt:lpstr>PowerPoint Presentation</vt:lpstr>
      <vt:lpstr>This Really Sucks!!</vt:lpstr>
      <vt:lpstr>This Really Sucks!!</vt:lpstr>
      <vt:lpstr>This Really Sucks!!</vt:lpstr>
      <vt:lpstr>PowerPoint Presentation</vt:lpstr>
      <vt:lpstr>PowerPoint Presentation</vt:lpstr>
      <vt:lpstr>PowerPoint Presentation</vt:lpstr>
      <vt:lpstr>Afternoon Plan</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100</cp:revision>
  <cp:lastPrinted>2014-01-22T19:26:19Z</cp:lastPrinted>
  <dcterms:created xsi:type="dcterms:W3CDTF">2013-11-04T20:15:59Z</dcterms:created>
  <dcterms:modified xsi:type="dcterms:W3CDTF">2014-01-22T20:57:48Z</dcterms:modified>
</cp:coreProperties>
</file>