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371" r:id="rId2"/>
  </p:sldMasterIdLst>
  <p:notesMasterIdLst>
    <p:notesMasterId r:id="rId27"/>
  </p:notesMasterIdLst>
  <p:handoutMasterIdLst>
    <p:handoutMasterId r:id="rId28"/>
  </p:handoutMasterIdLst>
  <p:sldIdLst>
    <p:sldId id="256" r:id="rId3"/>
    <p:sldId id="350" r:id="rId4"/>
    <p:sldId id="359" r:id="rId5"/>
    <p:sldId id="348" r:id="rId6"/>
    <p:sldId id="334" r:id="rId7"/>
    <p:sldId id="347" r:id="rId8"/>
    <p:sldId id="284" r:id="rId9"/>
    <p:sldId id="340" r:id="rId10"/>
    <p:sldId id="283" r:id="rId11"/>
    <p:sldId id="361" r:id="rId12"/>
    <p:sldId id="282" r:id="rId13"/>
    <p:sldId id="349" r:id="rId14"/>
    <p:sldId id="365" r:id="rId15"/>
    <p:sldId id="366" r:id="rId16"/>
    <p:sldId id="351" r:id="rId17"/>
    <p:sldId id="354" r:id="rId18"/>
    <p:sldId id="355" r:id="rId19"/>
    <p:sldId id="360" r:id="rId20"/>
    <p:sldId id="356" r:id="rId21"/>
    <p:sldId id="357" r:id="rId22"/>
    <p:sldId id="358" r:id="rId23"/>
    <p:sldId id="363" r:id="rId24"/>
    <p:sldId id="364" r:id="rId25"/>
    <p:sldId id="362" r:id="rId26"/>
  </p:sldIdLst>
  <p:sldSz cx="9144000" cy="6858000" type="screen4x3"/>
  <p:notesSz cx="6858000" cy="9144000"/>
  <p:embeddedFontLs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Book Antiqua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3375" autoAdjust="0"/>
    <p:restoredTop sz="94645" autoAdjust="0"/>
  </p:normalViewPr>
  <p:slideViewPr>
    <p:cSldViewPr>
      <p:cViewPr varScale="1">
        <p:scale>
          <a:sx n="111" d="100"/>
          <a:sy n="111" d="100"/>
        </p:scale>
        <p:origin x="-171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9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rDHb3vC9Om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f6fUQ7IJZs8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ebtGRvP3IL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9nZkq31J-G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1SmgLtg1Izw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54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Whole group:</a:t>
            </a:r>
          </a:p>
          <a:p>
            <a:endParaRPr lang="en-US" i="1" dirty="0"/>
          </a:p>
          <a:p>
            <a:r>
              <a:rPr lang="en-US" i="1" dirty="0" smtClean="0"/>
              <a:t>Picture two people working unhappily together – proximity, voice, body language (facial expressions, hands, movements), what are they saying/not saying</a:t>
            </a:r>
          </a:p>
          <a:p>
            <a:endParaRPr lang="en-US" i="1" dirty="0"/>
          </a:p>
          <a:p>
            <a:r>
              <a:rPr lang="en-US" i="1" dirty="0" smtClean="0"/>
              <a:t>Create T-Chart on board.  List attributes down one side.</a:t>
            </a:r>
          </a:p>
          <a:p>
            <a:endParaRPr lang="en-US" i="1" dirty="0"/>
          </a:p>
          <a:p>
            <a:r>
              <a:rPr lang="en-US" i="1" dirty="0" smtClean="0"/>
              <a:t>Now picture two people working together unhappily – same parameters</a:t>
            </a:r>
          </a:p>
          <a:p>
            <a:r>
              <a:rPr lang="en-US" i="1" dirty="0" smtClean="0"/>
              <a:t>List attributes on other side of T-chart.</a:t>
            </a:r>
          </a:p>
          <a:p>
            <a:endParaRPr lang="en-US" i="1" dirty="0"/>
          </a:p>
          <a:p>
            <a:r>
              <a:rPr lang="en-US" i="1" dirty="0" smtClean="0"/>
              <a:t>Now add a third person to the unhappy group – anything change? (add to list)</a:t>
            </a:r>
          </a:p>
          <a:p>
            <a:r>
              <a:rPr lang="en-US" i="1" dirty="0" smtClean="0"/>
              <a:t>Now add a third person to happy group - …</a:t>
            </a:r>
          </a:p>
          <a:p>
            <a:endParaRPr lang="en-US" dirty="0"/>
          </a:p>
          <a:p>
            <a:r>
              <a:rPr lang="en-US" dirty="0" smtClean="0"/>
              <a:t>There, we’ve just created a group work rubric.</a:t>
            </a:r>
          </a:p>
          <a:p>
            <a:endParaRPr lang="en-US" dirty="0"/>
          </a:p>
          <a:p>
            <a:r>
              <a:rPr lang="en-US" dirty="0" smtClean="0"/>
              <a:t>I use group work rubrics steadily for about a month then gradually decrease.  I tell them something specific I might be focusing on that day (like proximity).</a:t>
            </a:r>
          </a:p>
          <a:p>
            <a:r>
              <a:rPr lang="en-US" dirty="0" smtClean="0"/>
              <a:t>I begin with engaging, ‘fun’, collaborative tasks, in mixed ability groupings.</a:t>
            </a:r>
          </a:p>
          <a:p>
            <a:r>
              <a:rPr lang="en-US" dirty="0" smtClean="0"/>
              <a:t>Use a lot of descriptive feedback for the </a:t>
            </a:r>
            <a:r>
              <a:rPr lang="en-US" dirty="0" err="1" smtClean="0"/>
              <a:t>behaviours</a:t>
            </a:r>
            <a:r>
              <a:rPr lang="en-US" dirty="0" smtClean="0"/>
              <a:t> you want.  </a:t>
            </a:r>
          </a:p>
          <a:p>
            <a:r>
              <a:rPr lang="en-US" dirty="0" smtClean="0"/>
              <a:t>Try, try </a:t>
            </a:r>
            <a:r>
              <a:rPr lang="en-US" dirty="0" err="1" smtClean="0"/>
              <a:t>try</a:t>
            </a:r>
            <a:r>
              <a:rPr lang="en-US" dirty="0" smtClean="0"/>
              <a:t> to use words like ‘notice’ rather than ‘like’, e.g., I noticed how you waited for Mark to speak.</a:t>
            </a:r>
          </a:p>
          <a:p>
            <a:endParaRPr lang="en-US" dirty="0"/>
          </a:p>
          <a:p>
            <a:r>
              <a:rPr lang="en-US" dirty="0" smtClean="0"/>
              <a:t>If we want students working AS a group, not IN a group it HAS TO BE TAUGHT, MODELED, PRACTICED, VALUED.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36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Allows students to work together in a variety of ways, and in a number of arrangements.</a:t>
            </a:r>
          </a:p>
          <a:p>
            <a:endParaRPr lang="en-US" dirty="0"/>
          </a:p>
          <a:p>
            <a:r>
              <a:rPr lang="en-US" dirty="0" smtClean="0"/>
              <a:t>Can be based on interests, readiness, learning styles, or randomly designed.</a:t>
            </a:r>
          </a:p>
          <a:p>
            <a:endParaRPr lang="en-US" dirty="0"/>
          </a:p>
          <a:p>
            <a:r>
              <a:rPr lang="en-US" dirty="0" smtClean="0"/>
              <a:t>Dependent upon instructional activities, learning goals, and student needs.</a:t>
            </a:r>
          </a:p>
          <a:p>
            <a:endParaRPr lang="en-US" dirty="0"/>
          </a:p>
          <a:p>
            <a:r>
              <a:rPr lang="en-US" dirty="0" smtClean="0"/>
              <a:t>Short term and changeable.</a:t>
            </a:r>
          </a:p>
          <a:p>
            <a:endParaRPr lang="en-US" dirty="0"/>
          </a:p>
          <a:p>
            <a:r>
              <a:rPr lang="en-US" dirty="0" smtClean="0"/>
              <a:t>Benefits include increased student achievement and motivation, student ownership of learning, and growth in problem solving and communication skills.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95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Video – 1:17 – Brain Crack – </a:t>
            </a:r>
            <a:r>
              <a:rPr lang="en-US" dirty="0" err="1" smtClean="0"/>
              <a:t>Ze</a:t>
            </a:r>
            <a:r>
              <a:rPr lang="en-US" dirty="0" smtClean="0"/>
              <a:t> Frank</a:t>
            </a:r>
          </a:p>
          <a:p>
            <a:r>
              <a:rPr lang="en-US" dirty="0"/>
              <a:t>                          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youtu.be/rDHb3vC9OmE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Before:</a:t>
            </a:r>
          </a:p>
          <a:p>
            <a:r>
              <a:rPr lang="en-US" dirty="0" smtClean="0"/>
              <a:t>Study after study shows the benefits of collaborative work yet the tendency is still towards whole group instruction followed by independent seat work.</a:t>
            </a:r>
          </a:p>
          <a:p>
            <a:r>
              <a:rPr lang="en-US" dirty="0" smtClean="0"/>
              <a:t>Why?</a:t>
            </a:r>
          </a:p>
          <a:p>
            <a:r>
              <a:rPr lang="en-US" dirty="0" smtClean="0"/>
              <a:t>As this video says:</a:t>
            </a:r>
          </a:p>
          <a:p>
            <a:r>
              <a:rPr lang="en-US" dirty="0" smtClean="0"/>
              <a:t>Like many good ideas we sometimes believe we don’t have the time or resources to do it right.</a:t>
            </a:r>
          </a:p>
          <a:p>
            <a:r>
              <a:rPr lang="en-US" dirty="0" smtClean="0"/>
              <a:t>You can almost guarantee it (flexible grouping) will fail the first time…</a:t>
            </a:r>
          </a:p>
          <a:p>
            <a:r>
              <a:rPr lang="en-US" dirty="0" smtClean="0"/>
              <a:t>… but somebody who does something bad three times still has three times the experience of that other person.</a:t>
            </a:r>
          </a:p>
          <a:p>
            <a:endParaRPr lang="en-US" dirty="0"/>
          </a:p>
          <a:p>
            <a:r>
              <a:rPr lang="en-US" dirty="0" smtClean="0"/>
              <a:t>Sorry for the weird beginning, </a:t>
            </a:r>
            <a:r>
              <a:rPr lang="en-US" dirty="0" err="1" smtClean="0"/>
              <a:t>Ze</a:t>
            </a:r>
            <a:r>
              <a:rPr lang="en-US" dirty="0" smtClean="0"/>
              <a:t> Frank is one of Annette’s </a:t>
            </a:r>
            <a:r>
              <a:rPr lang="en-US" dirty="0" err="1" smtClean="0"/>
              <a:t>favourite</a:t>
            </a:r>
            <a:r>
              <a:rPr lang="en-US" dirty="0" smtClean="0"/>
              <a:t> </a:t>
            </a:r>
            <a:r>
              <a:rPr lang="en-US" dirty="0" err="1" smtClean="0"/>
              <a:t>vloggers</a:t>
            </a:r>
            <a:r>
              <a:rPr lang="en-US" dirty="0" smtClean="0"/>
              <a:t>, (which explains a lot about her!) but he’s definitely out of the box!  </a:t>
            </a:r>
            <a:r>
              <a:rPr lang="en-US" dirty="0" err="1" smtClean="0"/>
              <a:t>Vloggers</a:t>
            </a:r>
            <a:r>
              <a:rPr lang="en-US" dirty="0" smtClean="0"/>
              <a:t> often get their ideas from Twitter or </a:t>
            </a:r>
            <a:r>
              <a:rPr lang="en-US" dirty="0" err="1" smtClean="0"/>
              <a:t>Reddit</a:t>
            </a:r>
            <a:r>
              <a:rPr lang="en-US" dirty="0" smtClean="0"/>
              <a:t> fans… this person just happens to have the Twitter handle “Hungry Hippo Licks Aunt Jemima”.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After:</a:t>
            </a:r>
          </a:p>
          <a:p>
            <a:r>
              <a:rPr lang="en-US" dirty="0" smtClean="0"/>
              <a:t>Don’t get addicted to the idea of perfection.  Get those good ideas out there and into practice. </a:t>
            </a:r>
          </a:p>
          <a:p>
            <a:endParaRPr lang="en-US" dirty="0" smtClean="0"/>
          </a:p>
          <a:p>
            <a:r>
              <a:rPr lang="en-US" dirty="0" smtClean="0"/>
              <a:t>If you plan to change up groups, now would be the time to do that… before the next slide.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7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6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 discussion.</a:t>
            </a:r>
          </a:p>
          <a:p>
            <a:endParaRPr lang="en-US" dirty="0"/>
          </a:p>
          <a:p>
            <a:r>
              <a:rPr lang="en-US" dirty="0" smtClean="0"/>
              <a:t>If you plan to change up the groups, now would be the time to do that… before the next slide.</a:t>
            </a:r>
          </a:p>
          <a:p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nd before handing out  11x17/chart paper.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00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Pre-assessment</a:t>
            </a:r>
            <a:endParaRPr lang="en-US" dirty="0"/>
          </a:p>
          <a:p>
            <a:endParaRPr lang="en-US" dirty="0"/>
          </a:p>
          <a:p>
            <a:r>
              <a:rPr lang="en-US" dirty="0"/>
              <a:t>Placemat activity</a:t>
            </a:r>
            <a:r>
              <a:rPr lang="en-US" dirty="0" smtClean="0"/>
              <a:t>:  11 x 17 or chart paper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Groups of four divide paper into 4 sections with center </a:t>
            </a:r>
            <a:r>
              <a:rPr lang="en-US" i="1" dirty="0" smtClean="0"/>
              <a:t>title formative </a:t>
            </a:r>
            <a:r>
              <a:rPr lang="en-US" i="1" dirty="0"/>
              <a:t>assessment.</a:t>
            </a:r>
          </a:p>
          <a:p>
            <a:r>
              <a:rPr lang="en-US" i="1" dirty="0"/>
              <a:t>Each person in the group takes 5 minutes to write down everything they already know in one of the sections.  Name at the top of own section.</a:t>
            </a:r>
          </a:p>
          <a:p>
            <a:r>
              <a:rPr lang="en-US" i="1" dirty="0"/>
              <a:t>Draw line underneath when finished.</a:t>
            </a:r>
          </a:p>
          <a:p>
            <a:r>
              <a:rPr lang="en-US" i="1" dirty="0"/>
              <a:t>5 minutes to walk around and steal ideas.</a:t>
            </a:r>
          </a:p>
          <a:p>
            <a:r>
              <a:rPr lang="en-US" i="1" dirty="0"/>
              <a:t>Return to own placemat section, and using a different </a:t>
            </a:r>
            <a:r>
              <a:rPr lang="en-US" i="1" dirty="0" err="1"/>
              <a:t>colour</a:t>
            </a:r>
            <a:r>
              <a:rPr lang="en-US" i="1" dirty="0"/>
              <a:t>, add ideas you liked, forgot you knew, or were better worded.</a:t>
            </a:r>
          </a:p>
          <a:p>
            <a:r>
              <a:rPr lang="en-US" i="1" dirty="0"/>
              <a:t>Collect</a:t>
            </a:r>
            <a:r>
              <a:rPr lang="en-US" i="1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DON’T MENTION THAT THIS WAS A PRE-ASSESSMENT.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27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– 2:16 – Align, Assess, Achieve – Formative Assessment</a:t>
            </a:r>
          </a:p>
          <a:p>
            <a:r>
              <a:rPr lang="en-US" dirty="0"/>
              <a:t>                          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youtu.be/f6fUQ7IJZs8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Before:  </a:t>
            </a:r>
          </a:p>
          <a:p>
            <a:r>
              <a:rPr lang="en-US" dirty="0"/>
              <a:t>Listen to these thoughts about formative assessment.  How </a:t>
            </a:r>
            <a:r>
              <a:rPr lang="en-US" dirty="0" smtClean="0"/>
              <a:t>do they </a:t>
            </a:r>
            <a:r>
              <a:rPr lang="en-US" dirty="0"/>
              <a:t>fit with what you already know?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After:</a:t>
            </a:r>
          </a:p>
          <a:p>
            <a:r>
              <a:rPr lang="en-US" dirty="0" smtClean="0"/>
              <a:t>Pre-assessment, flexible grouping and formative assessment are woven together.</a:t>
            </a:r>
          </a:p>
          <a:p>
            <a:r>
              <a:rPr lang="en-US" dirty="0" smtClean="0"/>
              <a:t>Integral to all of them is feedback.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39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Feedback activity:</a:t>
            </a:r>
          </a:p>
          <a:p>
            <a:endParaRPr lang="en-US" dirty="0"/>
          </a:p>
          <a:p>
            <a:r>
              <a:rPr lang="en-US" dirty="0" smtClean="0"/>
              <a:t>Gather group in large open circle.</a:t>
            </a:r>
          </a:p>
          <a:p>
            <a:r>
              <a:rPr lang="en-US" dirty="0" smtClean="0"/>
              <a:t>Blindfold volunteer.</a:t>
            </a:r>
          </a:p>
          <a:p>
            <a:r>
              <a:rPr lang="en-US" dirty="0" smtClean="0"/>
              <a:t>Place empty container somewhere in circle.</a:t>
            </a:r>
          </a:p>
          <a:p>
            <a:r>
              <a:rPr lang="en-US" dirty="0" smtClean="0"/>
              <a:t>Give one person slip of paper with words:  Good job!  They are to say only those words when instructed – nothing else.</a:t>
            </a:r>
          </a:p>
          <a:p>
            <a:r>
              <a:rPr lang="en-US" dirty="0" smtClean="0"/>
              <a:t>Give volunteer beanbag and tell them to throw it into the container.</a:t>
            </a:r>
          </a:p>
          <a:p>
            <a:r>
              <a:rPr lang="en-US" dirty="0" smtClean="0"/>
              <a:t>NO ONE CAN GIVE ANY HINTS.  </a:t>
            </a:r>
          </a:p>
          <a:p>
            <a:r>
              <a:rPr lang="en-US" dirty="0" smtClean="0"/>
              <a:t>After first attempt, have person with slip of paper say:  Good job.</a:t>
            </a:r>
          </a:p>
          <a:p>
            <a:r>
              <a:rPr lang="en-US" dirty="0" smtClean="0"/>
              <a:t>Allow a few attempts with only verbal feedback being “Good job.”</a:t>
            </a:r>
          </a:p>
          <a:p>
            <a:endParaRPr lang="en-US" dirty="0"/>
          </a:p>
          <a:p>
            <a:r>
              <a:rPr lang="en-US" dirty="0" smtClean="0"/>
              <a:t>New volunteer.  Blindfold.  Move container to new spot.</a:t>
            </a:r>
          </a:p>
          <a:p>
            <a:r>
              <a:rPr lang="en-US" dirty="0" smtClean="0"/>
              <a:t>Give different person slip of paper with words:  You need to throw it more to the left/right and further/shorter.</a:t>
            </a:r>
          </a:p>
          <a:p>
            <a:r>
              <a:rPr lang="en-US" dirty="0"/>
              <a:t>Give volunteer beanbag and tell them to throw it into the container.</a:t>
            </a:r>
          </a:p>
          <a:p>
            <a:r>
              <a:rPr lang="en-US" dirty="0" smtClean="0"/>
              <a:t>Again, NO </a:t>
            </a:r>
            <a:r>
              <a:rPr lang="en-US" dirty="0"/>
              <a:t>ONE CAN GIVE ANY HINTS.  </a:t>
            </a:r>
          </a:p>
          <a:p>
            <a:r>
              <a:rPr lang="en-US" dirty="0"/>
              <a:t>After </a:t>
            </a:r>
            <a:r>
              <a:rPr lang="en-US" dirty="0" smtClean="0"/>
              <a:t>first </a:t>
            </a:r>
            <a:r>
              <a:rPr lang="en-US" dirty="0"/>
              <a:t>attempt, </a:t>
            </a:r>
            <a:r>
              <a:rPr lang="en-US" dirty="0" smtClean="0"/>
              <a:t>person </a:t>
            </a:r>
            <a:r>
              <a:rPr lang="en-US" dirty="0"/>
              <a:t>with slip of paper </a:t>
            </a:r>
            <a:r>
              <a:rPr lang="en-US" dirty="0" smtClean="0"/>
              <a:t>provides hints.</a:t>
            </a:r>
          </a:p>
          <a:p>
            <a:r>
              <a:rPr lang="en-US" dirty="0" smtClean="0"/>
              <a:t>Allow </a:t>
            </a:r>
            <a:r>
              <a:rPr lang="en-US" dirty="0"/>
              <a:t>a few attempts with </a:t>
            </a:r>
            <a:r>
              <a:rPr lang="en-US" dirty="0" smtClean="0"/>
              <a:t>verbal hints.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07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idea here was just having colleagues share thoughts about feedback - not do the quick research activity that you did.</a:t>
            </a:r>
          </a:p>
          <a:p>
            <a:endParaRPr lang="en-US" dirty="0"/>
          </a:p>
          <a:p>
            <a:r>
              <a:rPr lang="en-US" dirty="0" smtClean="0"/>
              <a:t>Perhaps begin with sharing your own good/bad feedback experience – either as a student or as a teacher.</a:t>
            </a:r>
          </a:p>
          <a:p>
            <a:endParaRPr lang="en-US" dirty="0"/>
          </a:p>
          <a:p>
            <a:r>
              <a:rPr lang="en-US" dirty="0" smtClean="0"/>
              <a:t>Or perhaps share an example of a written feedback statement.</a:t>
            </a:r>
          </a:p>
          <a:p>
            <a:endParaRPr lang="en-US" dirty="0"/>
          </a:p>
          <a:p>
            <a:r>
              <a:rPr lang="en-US" dirty="0" smtClean="0"/>
              <a:t>e.g.,        All but one of your groups were working collaboratively while you were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working with a small group.</a:t>
            </a:r>
          </a:p>
          <a:p>
            <a:r>
              <a:rPr lang="en-US" dirty="0" smtClean="0"/>
              <a:t>               The off task group had finished early and weren’t sure what to do next.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Consider introducing anchor activities and/or add a line to your group work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rubric about what to do when a task is completed.</a:t>
            </a:r>
          </a:p>
          <a:p>
            <a:endParaRPr lang="en-US" dirty="0"/>
          </a:p>
          <a:p>
            <a:r>
              <a:rPr lang="en-US" dirty="0" smtClean="0"/>
              <a:t>Instead of:  Great job with flexible grouping.  They were almost all working!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05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verbal and nonverbal – in your actions and </a:t>
            </a:r>
            <a:r>
              <a:rPr lang="en-US" dirty="0" err="1" smtClean="0"/>
              <a:t>nonactions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Needs to be from others as well so that it’s not just teacher seeking </a:t>
            </a:r>
            <a:r>
              <a:rPr lang="en-US" dirty="0" err="1" smtClean="0"/>
              <a:t>behaviour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Focus on what was done well, what needs improvement, and how to improve.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15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slide onscreen as everyone’s settling in.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6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– 1:49 – Girl’s First Ski Jump</a:t>
            </a:r>
          </a:p>
          <a:p>
            <a:r>
              <a:rPr lang="en-US" dirty="0"/>
              <a:t>                          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youtu.be/ebtGRvP3ILg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Before:</a:t>
            </a:r>
          </a:p>
          <a:p>
            <a:r>
              <a:rPr lang="en-US" dirty="0" smtClean="0"/>
              <a:t>DI may seem like too big of a challenge – outside of our skill set.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After:</a:t>
            </a:r>
          </a:p>
          <a:p>
            <a:r>
              <a:rPr lang="en-US" dirty="0" smtClean="0"/>
              <a:t>But the end result is worth it.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Need new groups for exit card activity.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93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a huge proponent of exit strategies for formative assessment.</a:t>
            </a:r>
          </a:p>
          <a:p>
            <a:endParaRPr lang="en-US" dirty="0"/>
          </a:p>
          <a:p>
            <a:r>
              <a:rPr lang="en-US" dirty="0" smtClean="0"/>
              <a:t>They’re a quick way to check if the objectives have been mastered.</a:t>
            </a:r>
          </a:p>
          <a:p>
            <a:endParaRPr lang="en-US" dirty="0"/>
          </a:p>
          <a:p>
            <a:r>
              <a:rPr lang="en-US" i="1" dirty="0" smtClean="0"/>
              <a:t>Today, I’ll let you work in groups.</a:t>
            </a:r>
          </a:p>
          <a:p>
            <a:endParaRPr lang="en-US" i="1" dirty="0"/>
          </a:p>
          <a:p>
            <a:r>
              <a:rPr lang="en-US" i="1" dirty="0"/>
              <a:t>V</a:t>
            </a:r>
            <a:r>
              <a:rPr lang="en-US" i="1" dirty="0" smtClean="0"/>
              <a:t>ertical surfaces/chart paper, quickly list any DI strategies I modeled today and in which activity.</a:t>
            </a:r>
          </a:p>
          <a:p>
            <a:endParaRPr lang="en-US" i="1" dirty="0" smtClean="0"/>
          </a:p>
          <a:p>
            <a:r>
              <a:rPr lang="en-US" i="1" dirty="0" smtClean="0"/>
              <a:t>Allow gallery walk and time to add to list.</a:t>
            </a:r>
          </a:p>
          <a:p>
            <a:endParaRPr lang="en-US" dirty="0"/>
          </a:p>
          <a:p>
            <a:r>
              <a:rPr lang="en-US" dirty="0" smtClean="0"/>
              <a:t>Show how easy it is for students to take a picture of the board for personal use later.</a:t>
            </a:r>
          </a:p>
          <a:p>
            <a:r>
              <a:rPr lang="en-US" dirty="0" smtClean="0"/>
              <a:t>Those who take horrible notes and then throw them away anyways, at least have a visual on their phone, those who rewrite their notes into perfection can still do so.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86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 the WEB BASED.</a:t>
            </a:r>
          </a:p>
          <a:p>
            <a:endParaRPr lang="en-US" dirty="0"/>
          </a:p>
          <a:p>
            <a:r>
              <a:rPr lang="en-US" dirty="0" smtClean="0"/>
              <a:t>The rationale behind this is that many, many teachers forget to view the Internet as a source of quick, easy info.</a:t>
            </a:r>
          </a:p>
          <a:p>
            <a:endParaRPr lang="en-US" dirty="0"/>
          </a:p>
          <a:p>
            <a:r>
              <a:rPr lang="en-US" dirty="0" smtClean="0"/>
              <a:t>You must have many colleagues coming to you asking for ideas about Anchor Activities… yet a quick search of the Internet can give them any info </a:t>
            </a:r>
            <a:r>
              <a:rPr lang="en-US" smtClean="0"/>
              <a:t>they might need.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96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16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– 1:24 - The Story of the Starfish/Sea Star</a:t>
            </a:r>
          </a:p>
          <a:p>
            <a:r>
              <a:rPr lang="en-US" dirty="0"/>
              <a:t>                         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youtu.be/9nZkq31J-GY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Before:  </a:t>
            </a:r>
          </a:p>
          <a:p>
            <a:r>
              <a:rPr lang="en-US" dirty="0" smtClean="0"/>
              <a:t>Going to start with a quick reflection.</a:t>
            </a:r>
          </a:p>
          <a:p>
            <a:r>
              <a:rPr lang="en-US" dirty="0" smtClean="0"/>
              <a:t>This vid is about making a difference in any lives you touch.</a:t>
            </a:r>
          </a:p>
          <a:p>
            <a:r>
              <a:rPr lang="en-US" dirty="0" smtClean="0"/>
              <a:t>An old story but worth hearing again.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After:</a:t>
            </a:r>
          </a:p>
          <a:p>
            <a:r>
              <a:rPr lang="en-US" dirty="0"/>
              <a:t>S</a:t>
            </a:r>
            <a:r>
              <a:rPr lang="en-US" dirty="0" smtClean="0"/>
              <a:t>ay something cutesy about:</a:t>
            </a:r>
          </a:p>
          <a:p>
            <a:r>
              <a:rPr lang="en-US" dirty="0" smtClean="0"/>
              <a:t> “here today to work together to make a difference… let’s be positive, enthusiastic, encouraging… let’s walk with God…”</a:t>
            </a:r>
          </a:p>
          <a:p>
            <a:r>
              <a:rPr lang="en-US" dirty="0" smtClean="0"/>
              <a:t>You get the idea.  I don’t do cutesy well; you’ll do it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28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– 59s – Cat Herders</a:t>
            </a:r>
          </a:p>
          <a:p>
            <a:r>
              <a:rPr lang="en-US" dirty="0"/>
              <a:t>                        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youtu.be/1SmgLtg1Izw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Before:  </a:t>
            </a:r>
          </a:p>
          <a:p>
            <a:r>
              <a:rPr lang="en-US" dirty="0" smtClean="0"/>
              <a:t>So it’s DI time again.  Why DI?  Because sometimes a teacher’s job is a little… who am I kidding?... a lot like herding cats…  and we need to know and understand the best way to do that job effectively.  Hence, DI.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After:</a:t>
            </a:r>
          </a:p>
          <a:p>
            <a:r>
              <a:rPr lang="en-US" dirty="0" smtClean="0"/>
              <a:t>You know that feeling of when you got it right… just for that moment?</a:t>
            </a:r>
          </a:p>
          <a:p>
            <a:r>
              <a:rPr lang="en-US" dirty="0" smtClean="0"/>
              <a:t>It’s incredible and sometimes we forget to celebrate those little successes.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11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Have all groups established before explaining or handing out paper.</a:t>
            </a:r>
          </a:p>
          <a:p>
            <a:r>
              <a:rPr lang="en-US" dirty="0" smtClean="0"/>
              <a:t>Say the rules once - try not to </a:t>
            </a:r>
            <a:r>
              <a:rPr lang="en-US" dirty="0" err="1" smtClean="0"/>
              <a:t>overexplain</a:t>
            </a:r>
            <a:r>
              <a:rPr lang="en-US" dirty="0" smtClean="0"/>
              <a:t>.  Require group members to explain to each other and figure it out together.</a:t>
            </a:r>
          </a:p>
          <a:p>
            <a:endParaRPr lang="en-US" dirty="0" smtClean="0"/>
          </a:p>
          <a:p>
            <a:r>
              <a:rPr lang="en-US" dirty="0" smtClean="0"/>
              <a:t>Rules </a:t>
            </a:r>
            <a:r>
              <a:rPr lang="en-US" dirty="0"/>
              <a:t>/ Objectives Summary:</a:t>
            </a:r>
          </a:p>
          <a:p>
            <a:endParaRPr lang="en-US" dirty="0"/>
          </a:p>
          <a:p>
            <a:r>
              <a:rPr lang="en-US" dirty="0" smtClean="0"/>
              <a:t>1.    Every </a:t>
            </a:r>
            <a:r>
              <a:rPr lang="en-US" dirty="0"/>
              <a:t>square contains a skyscraper.</a:t>
            </a:r>
          </a:p>
          <a:p>
            <a:endParaRPr lang="en-US" dirty="0"/>
          </a:p>
          <a:p>
            <a:pPr marL="228600" indent="-228600">
              <a:buAutoNum type="arabicPeriod" startAt="2"/>
            </a:pPr>
            <a:r>
              <a:rPr lang="en-US" dirty="0" smtClean="0"/>
              <a:t>Complete </a:t>
            </a:r>
            <a:r>
              <a:rPr lang="en-US" dirty="0"/>
              <a:t>the grid such that every row and column contains </a:t>
            </a:r>
            <a:r>
              <a:rPr lang="en-US" dirty="0" smtClean="0"/>
              <a:t>skyscrapers built out of 1 cube, 2 cubes, 3 cubes and 4 cubes.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3.    Every </a:t>
            </a:r>
            <a:r>
              <a:rPr lang="en-US" dirty="0"/>
              <a:t>row/column contains each </a:t>
            </a:r>
            <a:r>
              <a:rPr lang="en-US" dirty="0" smtClean="0"/>
              <a:t>size of skyscraper </a:t>
            </a:r>
            <a:r>
              <a:rPr lang="en-US" dirty="0"/>
              <a:t>exactly once.</a:t>
            </a:r>
          </a:p>
          <a:p>
            <a:endParaRPr lang="en-US" dirty="0"/>
          </a:p>
          <a:p>
            <a:r>
              <a:rPr lang="en-US" dirty="0" smtClean="0"/>
              <a:t>4.    The </a:t>
            </a:r>
            <a:r>
              <a:rPr lang="en-US" dirty="0"/>
              <a:t>rules around the outside tell you how many skyscrapers you can see.</a:t>
            </a:r>
          </a:p>
          <a:p>
            <a:endParaRPr lang="en-US" dirty="0"/>
          </a:p>
          <a:p>
            <a:r>
              <a:rPr lang="en-US" dirty="0"/>
              <a:t>5.  </a:t>
            </a:r>
            <a:r>
              <a:rPr lang="en-US" dirty="0" smtClean="0"/>
              <a:t>   You </a:t>
            </a:r>
            <a:r>
              <a:rPr lang="en-US" dirty="0"/>
              <a:t>can't see a shorter skyscraper behind a taller one.</a:t>
            </a:r>
          </a:p>
          <a:p>
            <a:endParaRPr lang="en-US" dirty="0" smtClean="0"/>
          </a:p>
          <a:p>
            <a:r>
              <a:rPr lang="en-US" dirty="0" smtClean="0"/>
              <a:t>Have sheets of varying levels of difficulty.</a:t>
            </a:r>
          </a:p>
          <a:p>
            <a:endParaRPr lang="en-US" dirty="0" smtClean="0"/>
          </a:p>
          <a:p>
            <a:r>
              <a:rPr lang="en-US" i="1" dirty="0" smtClean="0"/>
              <a:t>Begin with groups of 4 or 5.  One sheet per group.  When whole group understands what to do, then allow working with elbow partners.</a:t>
            </a:r>
            <a:endParaRPr lang="en-US" i="1" dirty="0"/>
          </a:p>
          <a:p>
            <a:r>
              <a:rPr lang="en-US" i="1" dirty="0" smtClean="0"/>
              <a:t>Complete Skyscraper anchor activity.</a:t>
            </a:r>
          </a:p>
          <a:p>
            <a:r>
              <a:rPr lang="en-US" i="1" dirty="0" smtClean="0"/>
              <a:t>Then same group of 4 - vertical surfaces/chart paper – write everything you know about AA’s.</a:t>
            </a:r>
          </a:p>
          <a:p>
            <a:r>
              <a:rPr lang="en-US" i="1" dirty="0" smtClean="0"/>
              <a:t>Gallery walk to steal ideas and add to own space.</a:t>
            </a:r>
          </a:p>
          <a:p>
            <a:r>
              <a:rPr lang="en-US" i="1" dirty="0" smtClean="0"/>
              <a:t>Instruct group to choose three most important ideas they’d want to share with other teachers.</a:t>
            </a:r>
          </a:p>
          <a:p>
            <a:r>
              <a:rPr lang="en-US" i="1" dirty="0" smtClean="0"/>
              <a:t>Whole group – share one idea each.</a:t>
            </a:r>
          </a:p>
          <a:p>
            <a:r>
              <a:rPr lang="en-US" i="1" dirty="0" smtClean="0"/>
              <a:t>List on board.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Rest assured they will have come up with something close to this or at least resembling it.  This’ll just sum up what they’ve just come up with. </a:t>
            </a:r>
          </a:p>
          <a:p>
            <a:endParaRPr lang="en-US" dirty="0"/>
          </a:p>
          <a:p>
            <a:r>
              <a:rPr lang="en-US" dirty="0" smtClean="0"/>
              <a:t>It’d be great if they came up with what AAs are </a:t>
            </a:r>
            <a:r>
              <a:rPr lang="en-US" i="1" dirty="0" smtClean="0"/>
              <a:t>not</a:t>
            </a:r>
            <a:r>
              <a:rPr lang="en-US" dirty="0" smtClean="0"/>
              <a:t>, too.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you plan to change up the groups, now would be the time to do that… before the next slide.  </a:t>
            </a:r>
          </a:p>
          <a:p>
            <a:r>
              <a:rPr lang="en-US" dirty="0" smtClean="0"/>
              <a:t>And </a:t>
            </a:r>
            <a:r>
              <a:rPr lang="en-US" dirty="0"/>
              <a:t>g</a:t>
            </a:r>
            <a:r>
              <a:rPr lang="en-US" dirty="0" smtClean="0"/>
              <a:t>et them to the vertical surface/chart paper before giving the question.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48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Have all groups established and ready to go before giving question.</a:t>
            </a:r>
          </a:p>
          <a:p>
            <a:r>
              <a:rPr lang="en-US" dirty="0" smtClean="0"/>
              <a:t>Initially give all groups same question.</a:t>
            </a:r>
          </a:p>
          <a:p>
            <a:r>
              <a:rPr lang="en-US" dirty="0" smtClean="0"/>
              <a:t>Most groups will offer the answer 64 hesitantly… because they know that’s too easy.  Quietly, to those groups say something like…”hmmm, I think there’s quite a few more”.</a:t>
            </a:r>
          </a:p>
          <a:p>
            <a:r>
              <a:rPr lang="en-US" dirty="0" smtClean="0"/>
              <a:t>You won’t have time to get here but a group that gets the answer quickly would be given the “how many rectangles’ task.</a:t>
            </a:r>
          </a:p>
          <a:p>
            <a:r>
              <a:rPr lang="en-US" dirty="0" smtClean="0"/>
              <a:t>You will need to pay attention today, many groups will need the chessboard image in front of them.  I usually wait until I hear someone say, “I need a chessboard here!” and then quietly give them the image.   Then another group notices and wants one.</a:t>
            </a:r>
          </a:p>
          <a:p>
            <a:r>
              <a:rPr lang="en-US" dirty="0" smtClean="0"/>
              <a:t>If you see a group making a chart, comment on it or tell a struggling group, “you might want to see what they’re doing”.</a:t>
            </a:r>
          </a:p>
          <a:p>
            <a:r>
              <a:rPr lang="en-US" dirty="0" smtClean="0"/>
              <a:t>You made need to suggest to some groups to try counting how many squares in a 1x1 board, then a 2x2 board, then a 3x3 board… until they notice a pattern.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Grade level – calculate how many squares on a chessboard - 204</a:t>
            </a:r>
          </a:p>
          <a:p>
            <a:endParaRPr lang="en-US" dirty="0"/>
          </a:p>
          <a:p>
            <a:r>
              <a:rPr lang="en-US" dirty="0" smtClean="0"/>
              <a:t>Advanced level – calculate how many rectangles on chessboard – 1296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- can you come up with a formula that works for any size chessboard (</a:t>
            </a:r>
            <a:r>
              <a:rPr lang="en-US" dirty="0" err="1" smtClean="0"/>
              <a:t>nxn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Early Readiness level – calculate how many squares on a smaller chessboard </a:t>
            </a:r>
          </a:p>
          <a:p>
            <a:endParaRPr lang="en-US" dirty="0"/>
          </a:p>
          <a:p>
            <a:r>
              <a:rPr lang="en-US" dirty="0" smtClean="0"/>
              <a:t>Scaffolding for all  - collaboration</a:t>
            </a:r>
          </a:p>
          <a:p>
            <a:r>
              <a:rPr lang="en-US" dirty="0"/>
              <a:t>	 </a:t>
            </a:r>
            <a:r>
              <a:rPr lang="en-US" dirty="0" smtClean="0"/>
              <a:t>     - chessboard image as required by group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- gallery walks to encourage use of organizational chart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- encourage solving smaller, similar problem first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77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on low floor/high ceiling tasks…</a:t>
            </a:r>
          </a:p>
          <a:p>
            <a:endParaRPr lang="en-US" dirty="0"/>
          </a:p>
          <a:p>
            <a:r>
              <a:rPr lang="en-US" dirty="0" smtClean="0"/>
              <a:t>this allows everyone a successful starting point</a:t>
            </a:r>
          </a:p>
          <a:p>
            <a:endParaRPr lang="en-US" dirty="0"/>
          </a:p>
          <a:p>
            <a:r>
              <a:rPr lang="en-US" dirty="0" err="1" smtClean="0"/>
              <a:t>Wormeli</a:t>
            </a:r>
            <a:r>
              <a:rPr lang="en-US" dirty="0" smtClean="0"/>
              <a:t> – on </a:t>
            </a:r>
            <a:r>
              <a:rPr lang="en-US" dirty="0" err="1" smtClean="0"/>
              <a:t>tiering</a:t>
            </a:r>
            <a:r>
              <a:rPr lang="en-US" dirty="0" smtClean="0"/>
              <a:t> “Fair Isn’t Always Equal” p. 56</a:t>
            </a:r>
          </a:p>
          <a:p>
            <a:r>
              <a:rPr lang="en-US" dirty="0" smtClean="0"/>
              <a:t>“emphasizes adjustments made according to students’ readiness levels, not interests or learner profiles, though these last two are critical elements of DI…”</a:t>
            </a:r>
          </a:p>
          <a:p>
            <a:r>
              <a:rPr lang="en-US" dirty="0" smtClean="0"/>
              <a:t>(believes they are ‘lateral’ adjustments as opposed to </a:t>
            </a:r>
            <a:r>
              <a:rPr lang="en-US" dirty="0" err="1" smtClean="0"/>
              <a:t>tierings</a:t>
            </a:r>
            <a:r>
              <a:rPr lang="en-US" dirty="0" smtClean="0"/>
              <a:t> ‘vertical’ adjustments)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98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Whole </a:t>
            </a:r>
            <a:r>
              <a:rPr lang="en-US" i="1" dirty="0"/>
              <a:t>group:</a:t>
            </a:r>
          </a:p>
          <a:p>
            <a:endParaRPr lang="en-US" i="1" dirty="0"/>
          </a:p>
          <a:p>
            <a:r>
              <a:rPr lang="en-US" i="1" dirty="0"/>
              <a:t>Ask was </a:t>
            </a:r>
            <a:r>
              <a:rPr lang="en-US" i="1" dirty="0" smtClean="0"/>
              <a:t>the chessboard activity an </a:t>
            </a:r>
            <a:r>
              <a:rPr lang="en-US" i="1" dirty="0"/>
              <a:t>example of a tiered activity?</a:t>
            </a:r>
          </a:p>
          <a:p>
            <a:r>
              <a:rPr lang="en-US" i="1" dirty="0"/>
              <a:t>(Explain what I set out as tiers.)</a:t>
            </a:r>
          </a:p>
          <a:p>
            <a:endParaRPr lang="en-US" i="1" dirty="0"/>
          </a:p>
          <a:p>
            <a:r>
              <a:rPr lang="en-US" i="1" dirty="0"/>
              <a:t>Give each </a:t>
            </a:r>
            <a:r>
              <a:rPr lang="en-US" i="1" dirty="0" smtClean="0"/>
              <a:t>person/pair/group </a:t>
            </a:r>
            <a:r>
              <a:rPr lang="en-US" i="1" dirty="0"/>
              <a:t>a sticky note.</a:t>
            </a:r>
          </a:p>
          <a:p>
            <a:endParaRPr lang="en-US" i="1" dirty="0"/>
          </a:p>
          <a:p>
            <a:r>
              <a:rPr lang="en-US" i="1" dirty="0"/>
              <a:t>Quickly create  3 column chart on whiteboard – yes </a:t>
            </a:r>
            <a:r>
              <a:rPr lang="en-US" i="1" dirty="0" smtClean="0"/>
              <a:t>– no - </a:t>
            </a:r>
            <a:r>
              <a:rPr lang="en-US" i="1" dirty="0" err="1" smtClean="0"/>
              <a:t>sorta</a:t>
            </a:r>
            <a:r>
              <a:rPr lang="en-US" i="1" dirty="0" smtClean="0"/>
              <a:t>/</a:t>
            </a:r>
            <a:r>
              <a:rPr lang="en-US" i="1" dirty="0" err="1" smtClean="0"/>
              <a:t>kinda</a:t>
            </a:r>
            <a:r>
              <a:rPr lang="en-US" i="1" dirty="0" smtClean="0"/>
              <a:t>/maybe 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Allow individuals </a:t>
            </a:r>
            <a:r>
              <a:rPr lang="en-US" i="1" dirty="0" smtClean="0"/>
              <a:t>to </a:t>
            </a:r>
            <a:r>
              <a:rPr lang="en-US" i="1" dirty="0"/>
              <a:t>post sticky.</a:t>
            </a:r>
          </a:p>
          <a:p>
            <a:endParaRPr lang="en-US" i="1" dirty="0"/>
          </a:p>
          <a:p>
            <a:r>
              <a:rPr lang="en-US" i="1" dirty="0"/>
              <a:t>See if anyone is willing to discuss where they put their choice.</a:t>
            </a:r>
          </a:p>
          <a:p>
            <a:endParaRPr lang="en-US" i="1" dirty="0"/>
          </a:p>
          <a:p>
            <a:r>
              <a:rPr lang="en-US" i="1" dirty="0"/>
              <a:t>DON’T MENTION THIS AS AN EXAMPLE OF FEEDBACK YET.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 smtClean="0"/>
              <a:t>Groups of 4 or 5 - vertical surfaces/chart paper </a:t>
            </a:r>
            <a:r>
              <a:rPr lang="en-US" i="1" dirty="0"/>
              <a:t>– list barriers/obstacles to </a:t>
            </a:r>
            <a:r>
              <a:rPr lang="en-US" i="1" dirty="0" err="1"/>
              <a:t>tiering</a:t>
            </a:r>
            <a:r>
              <a:rPr lang="en-US" i="1" dirty="0"/>
              <a:t>.</a:t>
            </a:r>
          </a:p>
          <a:p>
            <a:endParaRPr lang="en-US" i="1" dirty="0"/>
          </a:p>
          <a:p>
            <a:r>
              <a:rPr lang="en-US" i="1" dirty="0"/>
              <a:t>Elbow partners – choose one and decide what advice you’d give to a teacher</a:t>
            </a:r>
          </a:p>
          <a:p>
            <a:endParaRPr lang="en-US" i="1" dirty="0"/>
          </a:p>
          <a:p>
            <a:r>
              <a:rPr lang="en-US" i="1" dirty="0"/>
              <a:t>Whole group – share advice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9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2461A-250E-4A29-9E9B-599CA3838FA1}" type="datetime1">
              <a:rPr lang="en-US" smtClean="0"/>
              <a:pPr/>
              <a:t>11/1/2013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11/1/2013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676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 userDrawn="1"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11/1/2013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11/1/2013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11/1/2013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11/1/2013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11/1/2013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11/1/2013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11/1/2013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11/1/2013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11/1/2013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5" r:id="rId13"/>
    <p:sldLayoutId id="2147484386" r:id="rId14"/>
    <p:sldLayoutId id="2147483661" r:id="rId15"/>
    <p:sldLayoutId id="2147483662" r:id="rId16"/>
    <p:sldLayoutId id="2147483653" r:id="rId17"/>
    <p:sldLayoutId id="2147483654" r:id="rId18"/>
    <p:sldLayoutId id="2147483656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BrainBashers%20Daily%20Skyscraper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hyperlink" Target="http://www.brainbashers.com/skyscrapers.as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838200"/>
            <a:ext cx="6400800" cy="1371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Differentiation: 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success for All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1"/>
            <a:ext cx="6776905" cy="1398234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School improvement </a:t>
            </a:r>
            <a:br>
              <a:rPr lang="en-US" sz="2000" dirty="0" smtClean="0">
                <a:solidFill>
                  <a:schemeClr val="tx1"/>
                </a:solidFill>
                <a:latin typeface="+mn-lt"/>
              </a:rPr>
            </a:b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Differentiated Instruction Project</a:t>
            </a:r>
            <a:br>
              <a:rPr lang="en-US" sz="2000" dirty="0" smtClean="0">
                <a:solidFill>
                  <a:schemeClr val="tx1"/>
                </a:solidFill>
                <a:latin typeface="+mn-lt"/>
              </a:rPr>
            </a:b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2013-2014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60672" cy="65842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n-lt"/>
              </a:rPr>
              <a:t>Flexible Grouping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770275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Want students working AS a group, not IN a group.</a:t>
            </a:r>
            <a:endParaRPr lang="en-US" sz="24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799"/>
            <a:ext cx="3200400" cy="4750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66900"/>
            <a:ext cx="3239193" cy="471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1645" y="6531272"/>
            <a:ext cx="18069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Annette Rouleau</a:t>
            </a:r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6524022"/>
            <a:ext cx="18069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Annette Rouleau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4827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14800" y="1690007"/>
            <a:ext cx="3962400" cy="388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+mn-lt"/>
              </a:rPr>
              <a:t>Flexible Grouping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26581" y="1752600"/>
            <a:ext cx="6629400" cy="3200400"/>
          </a:xfrm>
        </p:spPr>
        <p:txBody>
          <a:bodyPr>
            <a:noAutofit/>
          </a:bodyPr>
          <a:lstStyle/>
          <a:p>
            <a:pPr marL="457200" indent="-342900">
              <a:buClrTx/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Whole group</a:t>
            </a:r>
          </a:p>
          <a:p>
            <a:pPr marL="457200" indent="-342900">
              <a:buClrTx/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342900">
              <a:buClrTx/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Mixed ability</a:t>
            </a:r>
          </a:p>
          <a:p>
            <a:pPr marL="457200" indent="-342900">
              <a:buClrTx/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342900">
              <a:buClrTx/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Similar ability</a:t>
            </a:r>
          </a:p>
          <a:p>
            <a:pPr marL="457200" indent="-342900">
              <a:buClrTx/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marL="457200" indent="-342900">
              <a:buClrTx/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Independent 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000" y="2522764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/>
              <a:t>Outwitted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He drew a circle to shut me out.</a:t>
            </a:r>
          </a:p>
          <a:p>
            <a:pPr algn="ctr"/>
            <a:r>
              <a:rPr lang="en-US" dirty="0"/>
              <a:t>Heretic, rebel, a thing to flout.</a:t>
            </a:r>
          </a:p>
          <a:p>
            <a:pPr algn="ctr"/>
            <a:r>
              <a:rPr lang="en-US" dirty="0"/>
              <a:t>But love and I had a wit to win</a:t>
            </a:r>
          </a:p>
          <a:p>
            <a:pPr algn="ctr"/>
            <a:r>
              <a:rPr lang="en-US" dirty="0"/>
              <a:t>We drew a circle that took him in</a:t>
            </a:r>
            <a:r>
              <a:rPr lang="en-US" dirty="0" smtClean="0"/>
              <a:t>. 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 smtClean="0"/>
              <a:t>                                                                                     </a:t>
            </a:r>
            <a:r>
              <a:rPr lang="en-US" sz="1200" dirty="0" smtClean="0"/>
              <a:t>Edwin </a:t>
            </a:r>
            <a:r>
              <a:rPr lang="en-US" sz="1200" dirty="0"/>
              <a:t>Markham</a:t>
            </a:r>
          </a:p>
        </p:txBody>
      </p:sp>
    </p:spTree>
    <p:extLst>
      <p:ext uri="{BB962C8B-B14F-4D97-AF65-F5344CB8AC3E}">
        <p14:creationId xmlns:p14="http://schemas.microsoft.com/office/powerpoint/2010/main" val="35985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in Crack (PG version) -- Best of the Show -- 07-11-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457200"/>
            <a:ext cx="7620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62600" y="6553200"/>
            <a:ext cx="3429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Video source:  http</a:t>
            </a:r>
            <a:r>
              <a:rPr lang="en-US" sz="800" dirty="0"/>
              <a:t>://youtu.be/rDHb3vC9OmE?t=11s</a:t>
            </a:r>
          </a:p>
        </p:txBody>
      </p:sp>
    </p:spTree>
    <p:extLst>
      <p:ext uri="{BB962C8B-B14F-4D97-AF65-F5344CB8AC3E}">
        <p14:creationId xmlns:p14="http://schemas.microsoft.com/office/powerpoint/2010/main" val="28263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Differentiation Scenarios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2205419"/>
            <a:ext cx="488467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Rick </a:t>
            </a:r>
            <a:r>
              <a:rPr lang="en-US" dirty="0" err="1" smtClean="0"/>
              <a:t>Wormeli</a:t>
            </a:r>
            <a:r>
              <a:rPr lang="en-US" dirty="0" smtClean="0"/>
              <a:t> gives us the following </a:t>
            </a:r>
          </a:p>
          <a:p>
            <a:r>
              <a:rPr lang="en-US" dirty="0" smtClean="0"/>
              <a:t>scenarios to discuss.</a:t>
            </a:r>
          </a:p>
          <a:p>
            <a:endParaRPr lang="en-US" dirty="0"/>
          </a:p>
          <a:p>
            <a:r>
              <a:rPr lang="en-US" dirty="0" smtClean="0"/>
              <a:t>In groups, discuss the following two </a:t>
            </a:r>
          </a:p>
          <a:p>
            <a:r>
              <a:rPr lang="en-US" dirty="0" smtClean="0"/>
              <a:t>scenarios.</a:t>
            </a:r>
          </a:p>
          <a:p>
            <a:endParaRPr lang="en-US" dirty="0"/>
          </a:p>
          <a:p>
            <a:r>
              <a:rPr lang="en-US" dirty="0" smtClean="0"/>
              <a:t>Ask yourself:  </a:t>
            </a:r>
            <a:r>
              <a:rPr lang="en-US" i="1" dirty="0" smtClean="0"/>
              <a:t>Is it differentiation?  </a:t>
            </a:r>
          </a:p>
          <a:p>
            <a:r>
              <a:rPr lang="en-US" i="1" dirty="0" smtClean="0"/>
              <a:t>Why or Why not?</a:t>
            </a:r>
          </a:p>
          <a:p>
            <a:endParaRPr lang="en-US" i="1" dirty="0"/>
          </a:p>
          <a:p>
            <a:r>
              <a:rPr lang="en-US" i="1" dirty="0" smtClean="0"/>
              <a:t>What would a highly accomplished </a:t>
            </a:r>
          </a:p>
          <a:p>
            <a:r>
              <a:rPr lang="en-US" i="1" dirty="0" smtClean="0"/>
              <a:t>differentiating teacher do in this situation?</a:t>
            </a:r>
            <a:endParaRPr lang="en-US" i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21652"/>
            <a:ext cx="2144819" cy="322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322823"/>
            <a:ext cx="1911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www.amazon.com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367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938">
            <a:off x="4384647" y="505980"/>
            <a:ext cx="4790752" cy="451755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391265">
            <a:off x="4705932" y="1172578"/>
            <a:ext cx="3971047" cy="2537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pPr marL="342900" lvl="0" indent="-342900" algn="l">
              <a:spcBef>
                <a:spcPts val="0"/>
              </a:spcBef>
              <a:buFontTx/>
              <a:buAutoNum type="alphaUcPeriod"/>
            </a:pP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Six students are identified as</a:t>
            </a:r>
          </a:p>
          <a:p>
            <a:pPr lvl="0" algn="l"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    advanced in a particular </a:t>
            </a:r>
          </a:p>
          <a:p>
            <a:pPr lvl="0" algn="l"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    subject, so the teacher </a:t>
            </a:r>
          </a:p>
          <a:p>
            <a:pPr lvl="0" algn="l"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    spreads them throughout </a:t>
            </a:r>
          </a:p>
          <a:p>
            <a:pPr lvl="0" algn="l"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    her student work groups so</a:t>
            </a:r>
          </a:p>
          <a:p>
            <a:pPr lvl="0" algn="l"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    they can help those who</a:t>
            </a:r>
          </a:p>
          <a:p>
            <a:pPr lvl="0" algn="l"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    struggle.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62" flipH="1">
            <a:off x="-109846" y="1896037"/>
            <a:ext cx="4844021" cy="4567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 rot="197592">
            <a:off x="269252" y="2602964"/>
            <a:ext cx="4085825" cy="2541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Eraser" pitchFamily="2" charset="0"/>
                <a:ea typeface="+mj-ea"/>
                <a:cs typeface="+mj-cs"/>
              </a:defRPr>
            </a:lvl1pPr>
          </a:lstStyle>
          <a:p>
            <a:pPr marL="342900" lvl="0" indent="-342900" algn="l">
              <a:spcBef>
                <a:spcPts val="0"/>
              </a:spcBef>
              <a:buFont typeface="+mj-lt"/>
              <a:buAutoNum type="alphaUcPeriod" startAt="2"/>
            </a:pP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A student gets 100% on a </a:t>
            </a:r>
            <a:r>
              <a:rPr lang="en-US" sz="2000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pre-test so </a:t>
            </a: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the teacher asks the student </a:t>
            </a:r>
            <a:r>
              <a:rPr lang="en-US" sz="2000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to do </a:t>
            </a: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a personal research </a:t>
            </a:r>
            <a:r>
              <a:rPr lang="en-US" sz="2000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topic related </a:t>
            </a: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to the general subject </a:t>
            </a:r>
            <a:r>
              <a:rPr lang="en-US" sz="2000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of the </a:t>
            </a: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unit for the duration of their</a:t>
            </a:r>
          </a:p>
          <a:p>
            <a:pPr lvl="0" algn="l"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     studies.</a:t>
            </a:r>
          </a:p>
        </p:txBody>
      </p:sp>
    </p:spTree>
    <p:extLst>
      <p:ext uri="{BB962C8B-B14F-4D97-AF65-F5344CB8AC3E}">
        <p14:creationId xmlns:p14="http://schemas.microsoft.com/office/powerpoint/2010/main" val="5903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313562"/>
            <a:ext cx="4343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Not everything that </a:t>
            </a:r>
            <a:endParaRPr lang="en-US" sz="2400" dirty="0" smtClean="0"/>
          </a:p>
          <a:p>
            <a:pPr algn="ctr"/>
            <a:r>
              <a:rPr lang="en-US" sz="2400" dirty="0" smtClean="0"/>
              <a:t>can </a:t>
            </a:r>
            <a:r>
              <a:rPr lang="en-US" sz="2400" dirty="0"/>
              <a:t>be counted counts, </a:t>
            </a:r>
            <a:endParaRPr lang="en-US" sz="2400" dirty="0" smtClean="0"/>
          </a:p>
          <a:p>
            <a:pPr algn="ctr"/>
            <a:r>
              <a:rPr lang="en-US" sz="2400" dirty="0" smtClean="0"/>
              <a:t>and </a:t>
            </a:r>
            <a:r>
              <a:rPr lang="en-US" sz="2400" dirty="0"/>
              <a:t>not everything that counts can be counted.</a:t>
            </a:r>
          </a:p>
          <a:p>
            <a:r>
              <a:rPr lang="en-US" sz="1000" dirty="0" smtClean="0"/>
              <a:t>                                                                                           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                                                                                         Albert </a:t>
            </a:r>
            <a:r>
              <a:rPr lang="en-US" sz="1000" dirty="0"/>
              <a:t>Einstein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Formative Assessment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86200"/>
            <a:ext cx="28575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68886" y="6275614"/>
            <a:ext cx="15504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Image source:  imrl.usu.edu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997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rmative Assessm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457200"/>
            <a:ext cx="7696200" cy="5772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64729" y="6553200"/>
            <a:ext cx="22990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Video source:  http</a:t>
            </a:r>
            <a:r>
              <a:rPr lang="en-US" sz="800" dirty="0"/>
              <a:t>://youtu.be/f6fUQ7IJZs8</a:t>
            </a:r>
          </a:p>
        </p:txBody>
      </p:sp>
    </p:spTree>
    <p:extLst>
      <p:ext uri="{BB962C8B-B14F-4D97-AF65-F5344CB8AC3E}">
        <p14:creationId xmlns:p14="http://schemas.microsoft.com/office/powerpoint/2010/main" val="203851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Feedback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17970"/>
            <a:ext cx="3571875" cy="3381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7337" y="266700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/>
              <a:t>The most powerful single innovation that enhances achievement is feedback.</a:t>
            </a:r>
            <a:endParaRPr lang="en-US" sz="800" dirty="0" smtClean="0"/>
          </a:p>
          <a:p>
            <a:pPr algn="ctr"/>
            <a:r>
              <a:rPr lang="en-US" sz="800" dirty="0" smtClean="0"/>
              <a:t>                                                                                                             </a:t>
            </a:r>
            <a:r>
              <a:rPr lang="en-US" dirty="0" smtClean="0"/>
              <a:t>                                                                                                                                                                  </a:t>
            </a:r>
          </a:p>
          <a:p>
            <a:pPr algn="r"/>
            <a:r>
              <a:rPr lang="en-US" sz="1000" dirty="0" smtClean="0"/>
              <a:t>Robert </a:t>
            </a:r>
            <a:r>
              <a:rPr lang="en-US" sz="1000" dirty="0" err="1" smtClean="0"/>
              <a:t>Marzano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06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Feedback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905000"/>
            <a:ext cx="8001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Effective, </a:t>
            </a:r>
            <a:r>
              <a:rPr lang="en-US" sz="2400" dirty="0" smtClean="0"/>
              <a:t>descriptive feedback </a:t>
            </a:r>
            <a:r>
              <a:rPr lang="en-US" sz="2400" dirty="0"/>
              <a:t>helps students to learn by…</a:t>
            </a:r>
          </a:p>
          <a:p>
            <a:endParaRPr lang="en-US" sz="2400" dirty="0"/>
          </a:p>
          <a:p>
            <a:r>
              <a:rPr lang="en-US" sz="2400" dirty="0"/>
              <a:t>•Providing information about current </a:t>
            </a:r>
            <a:r>
              <a:rPr lang="en-US" sz="2400" dirty="0" smtClean="0"/>
              <a:t>achievement</a:t>
            </a:r>
          </a:p>
          <a:p>
            <a:r>
              <a:rPr lang="en-US" sz="2400" dirty="0" smtClean="0"/>
              <a:t>  (</a:t>
            </a:r>
            <a:r>
              <a:rPr lang="en-US" sz="2400" dirty="0"/>
              <a:t>where am I now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r>
              <a:rPr lang="en-US" sz="2400" dirty="0"/>
              <a:t>•With respect to a learning </a:t>
            </a:r>
            <a:r>
              <a:rPr lang="en-US" sz="2400" dirty="0" smtClean="0"/>
              <a:t>goal </a:t>
            </a:r>
          </a:p>
          <a:p>
            <a:r>
              <a:rPr lang="en-US" sz="2400" dirty="0" smtClean="0"/>
              <a:t>  (</a:t>
            </a:r>
            <a:r>
              <a:rPr lang="en-US" sz="2400" dirty="0"/>
              <a:t>where am I going</a:t>
            </a:r>
            <a:r>
              <a:rPr lang="en-US" sz="2400" dirty="0" smtClean="0"/>
              <a:t>?)</a:t>
            </a:r>
          </a:p>
          <a:p>
            <a:endParaRPr lang="en-US" sz="2400" dirty="0"/>
          </a:p>
          <a:p>
            <a:r>
              <a:rPr lang="en-US" sz="2400" dirty="0"/>
              <a:t>•Identifying appropriate next steps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(</a:t>
            </a:r>
            <a:r>
              <a:rPr lang="en-US" sz="2400" dirty="0"/>
              <a:t>how can I close the gaps?)</a:t>
            </a:r>
          </a:p>
        </p:txBody>
      </p:sp>
    </p:spTree>
    <p:extLst>
      <p:ext uri="{BB962C8B-B14F-4D97-AF65-F5344CB8AC3E}">
        <p14:creationId xmlns:p14="http://schemas.microsoft.com/office/powerpoint/2010/main" val="13985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Feedback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2481943"/>
            <a:ext cx="46522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Feedback should be:</a:t>
            </a:r>
          </a:p>
          <a:p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Corrective in nature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Timely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Specific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Teacher and/or student-led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40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0" y="457200"/>
            <a:ext cx="397938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4942" y="4267200"/>
            <a:ext cx="3979382" cy="213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66733" y="4572000"/>
            <a:ext cx="4495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Education is not</a:t>
            </a:r>
          </a:p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the filling of a pail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</a:rPr>
              <a:t>b</a:t>
            </a:r>
            <a:r>
              <a:rPr lang="en-US" sz="2600" dirty="0" smtClean="0">
                <a:solidFill>
                  <a:schemeClr val="bg1"/>
                </a:solidFill>
              </a:rPr>
              <a:t>ut the lighting of a fire.</a:t>
            </a:r>
          </a:p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Author Unknown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6400800"/>
            <a:ext cx="21739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Image source:  wood-pellet-boilers.com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182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rls first Ski Jum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381000"/>
            <a:ext cx="8534400" cy="48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7154" y="5715000"/>
            <a:ext cx="23855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Video source:  http</a:t>
            </a:r>
            <a:r>
              <a:rPr lang="en-US" sz="800" dirty="0"/>
              <a:t>://youtu.be/ebtGRvP3ILg</a:t>
            </a:r>
          </a:p>
        </p:txBody>
      </p:sp>
    </p:spTree>
    <p:extLst>
      <p:ext uri="{BB962C8B-B14F-4D97-AF65-F5344CB8AC3E}">
        <p14:creationId xmlns:p14="http://schemas.microsoft.com/office/powerpoint/2010/main" val="21026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Exit Card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599" y="2067547"/>
            <a:ext cx="7449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 groups, at vertical surfaces: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List any differentiation strategies modeled today.</a:t>
            </a:r>
          </a:p>
        </p:txBody>
      </p:sp>
    </p:spTree>
    <p:extLst>
      <p:ext uri="{BB962C8B-B14F-4D97-AF65-F5344CB8AC3E}">
        <p14:creationId xmlns:p14="http://schemas.microsoft.com/office/powerpoint/2010/main" val="39507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Afternoon Assignment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069068"/>
            <a:ext cx="81051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Continue to explore pre-assessment, flexible grouping, </a:t>
            </a:r>
          </a:p>
          <a:p>
            <a:r>
              <a:rPr lang="en-US" dirty="0" smtClean="0"/>
              <a:t>anchor activities, and feedback.</a:t>
            </a:r>
          </a:p>
          <a:p>
            <a:endParaRPr lang="en-US" dirty="0"/>
          </a:p>
          <a:p>
            <a:r>
              <a:rPr lang="en-US" dirty="0" smtClean="0"/>
              <a:t>Your task:</a:t>
            </a:r>
          </a:p>
          <a:p>
            <a:endParaRPr lang="en-US" dirty="0"/>
          </a:p>
          <a:p>
            <a:r>
              <a:rPr lang="en-US" dirty="0" smtClean="0"/>
              <a:t>Find a WEB BASED article, blog, video that you find helpful </a:t>
            </a:r>
          </a:p>
          <a:p>
            <a:r>
              <a:rPr lang="en-US" dirty="0" smtClean="0"/>
              <a:t>or entertaining  or interesting or thought provoking… </a:t>
            </a:r>
          </a:p>
          <a:p>
            <a:r>
              <a:rPr lang="en-US" dirty="0" smtClean="0"/>
              <a:t>and share with your collaborative group.</a:t>
            </a:r>
          </a:p>
          <a:p>
            <a:endParaRPr lang="en-US" dirty="0" smtClean="0"/>
          </a:p>
          <a:p>
            <a:r>
              <a:rPr lang="en-US" dirty="0" smtClean="0"/>
              <a:t>As a group, choose one you’re willing to share at our Dec 6/13 PD 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4" y="3467793"/>
            <a:ext cx="3677271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Lunch Reflection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 useBgFill="1">
        <p:nvSpPr>
          <p:cNvPr id="6" name="Rectangle 5"/>
          <p:cNvSpPr/>
          <p:nvPr/>
        </p:nvSpPr>
        <p:spPr>
          <a:xfrm>
            <a:off x="5257800" y="3352800"/>
            <a:ext cx="1462309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28800"/>
            <a:ext cx="670568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Teaching is first and foremost learning,</a:t>
            </a:r>
          </a:p>
          <a:p>
            <a:r>
              <a:rPr lang="en-US" dirty="0"/>
              <a:t>a</a:t>
            </a:r>
            <a:r>
              <a:rPr lang="en-US" dirty="0" smtClean="0"/>
              <a:t>nd egocentric as it may sound,</a:t>
            </a:r>
          </a:p>
          <a:p>
            <a:r>
              <a:rPr lang="en-US" dirty="0"/>
              <a:t>t</a:t>
            </a:r>
            <a:r>
              <a:rPr lang="en-US" dirty="0" smtClean="0"/>
              <a:t>he teacher’s chief area of study is herself or himself.</a:t>
            </a:r>
          </a:p>
          <a:p>
            <a:endParaRPr lang="en-US" dirty="0"/>
          </a:p>
          <a:p>
            <a:r>
              <a:rPr lang="en-US" dirty="0" smtClean="0"/>
              <a:t>Only as I discover my own prejudices, </a:t>
            </a:r>
          </a:p>
          <a:p>
            <a:r>
              <a:rPr lang="en-US" dirty="0"/>
              <a:t>f</a:t>
            </a:r>
            <a:r>
              <a:rPr lang="en-US" dirty="0" smtClean="0"/>
              <a:t>ace my own fears, give play to my own strengths,</a:t>
            </a:r>
          </a:p>
          <a:p>
            <a:r>
              <a:rPr lang="en-US" dirty="0"/>
              <a:t>a</a:t>
            </a:r>
            <a:r>
              <a:rPr lang="en-US" dirty="0" smtClean="0"/>
              <a:t>nd compensate for my deficits rather than denying them</a:t>
            </a:r>
          </a:p>
          <a:p>
            <a:r>
              <a:rPr lang="en-US" dirty="0"/>
              <a:t>c</a:t>
            </a:r>
            <a:r>
              <a:rPr lang="en-US" dirty="0" smtClean="0"/>
              <a:t>an I help my students to do the same.</a:t>
            </a:r>
          </a:p>
          <a:p>
            <a:endParaRPr lang="en-US" dirty="0"/>
          </a:p>
          <a:p>
            <a:r>
              <a:rPr lang="en-US" dirty="0" smtClean="0"/>
              <a:t>It is both the blessing and the curse of teaching</a:t>
            </a:r>
          </a:p>
          <a:p>
            <a:r>
              <a:rPr lang="en-US" dirty="0"/>
              <a:t>t</a:t>
            </a:r>
            <a:r>
              <a:rPr lang="en-US" dirty="0" smtClean="0"/>
              <a:t>hat the learning never ends.</a:t>
            </a:r>
          </a:p>
          <a:p>
            <a:endParaRPr lang="en-US" dirty="0"/>
          </a:p>
          <a:p>
            <a:r>
              <a:rPr lang="en-US" dirty="0" smtClean="0"/>
              <a:t>Every day, I must confront what I am as a teacher</a:t>
            </a:r>
          </a:p>
          <a:p>
            <a:r>
              <a:rPr lang="en-US" dirty="0"/>
              <a:t>a</a:t>
            </a:r>
            <a:r>
              <a:rPr lang="en-US" dirty="0" smtClean="0"/>
              <a:t>nd what I hope to be.</a:t>
            </a:r>
          </a:p>
          <a:p>
            <a:endParaRPr lang="en-US" dirty="0"/>
          </a:p>
          <a:p>
            <a:r>
              <a:rPr lang="en-US" dirty="0" smtClean="0"/>
              <a:t>To do less is to be less of a teacher.</a:t>
            </a:r>
            <a:endParaRPr lang="en-US" sz="800" dirty="0" smtClean="0"/>
          </a:p>
          <a:p>
            <a:r>
              <a:rPr lang="en-US" sz="800" dirty="0"/>
              <a:t> </a:t>
            </a:r>
            <a:r>
              <a:rPr lang="en-US" sz="800" dirty="0" smtClean="0"/>
              <a:t>                                                                                                             Carol Ann Tomlinson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2800" y="6597878"/>
            <a:ext cx="18069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Annette Rouleau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705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References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981200"/>
            <a:ext cx="80441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Nunley</a:t>
            </a:r>
            <a:r>
              <a:rPr lang="en-US" sz="1200" dirty="0" smtClean="0"/>
              <a:t>, Katie  (2006).  </a:t>
            </a:r>
            <a:r>
              <a:rPr lang="en-US" sz="1200" i="1" dirty="0" smtClean="0"/>
              <a:t>Differentiating the High School Classroom.  </a:t>
            </a:r>
            <a:r>
              <a:rPr lang="en-US" sz="1200" dirty="0" smtClean="0"/>
              <a:t>Thousand Oaks, CA:  Corwin Press.</a:t>
            </a:r>
          </a:p>
          <a:p>
            <a:endParaRPr lang="en-US" sz="1200" dirty="0"/>
          </a:p>
          <a:p>
            <a:r>
              <a:rPr lang="en-US" sz="1200" dirty="0" smtClean="0"/>
              <a:t>Tomlinson, Carol  (2001).  </a:t>
            </a:r>
            <a:r>
              <a:rPr lang="en-US" sz="1200" i="1" dirty="0" smtClean="0"/>
              <a:t>At Work in the Differentiated Classroom</a:t>
            </a:r>
            <a:r>
              <a:rPr lang="en-US" sz="1200" i="1" dirty="0"/>
              <a:t>. </a:t>
            </a:r>
            <a:r>
              <a:rPr lang="en-US" sz="1200" dirty="0"/>
              <a:t>Alexandria, VA:  ASCD.</a:t>
            </a:r>
          </a:p>
          <a:p>
            <a:endParaRPr lang="en-US" sz="1200" dirty="0"/>
          </a:p>
          <a:p>
            <a:r>
              <a:rPr lang="en-US" sz="1200" dirty="0" smtClean="0"/>
              <a:t>Tomlinson, C &amp; </a:t>
            </a:r>
            <a:r>
              <a:rPr lang="en-US" sz="1200" dirty="0" err="1" smtClean="0"/>
              <a:t>Eidson</a:t>
            </a:r>
            <a:r>
              <a:rPr lang="en-US" sz="1200" dirty="0" smtClean="0"/>
              <a:t>, C.  (2003).  </a:t>
            </a:r>
            <a:r>
              <a:rPr lang="en-US" sz="1200" i="1" dirty="0" smtClean="0"/>
              <a:t>Differentiation in Practice.  </a:t>
            </a:r>
            <a:r>
              <a:rPr lang="en-US" sz="1200" dirty="0" smtClean="0"/>
              <a:t>Alexandria, VA:  ASCD.</a:t>
            </a:r>
          </a:p>
          <a:p>
            <a:endParaRPr lang="en-US" sz="1200" dirty="0"/>
          </a:p>
          <a:p>
            <a:r>
              <a:rPr lang="en-US" sz="1200" dirty="0" err="1" smtClean="0"/>
              <a:t>Tovani</a:t>
            </a:r>
            <a:r>
              <a:rPr lang="en-US" sz="1200" dirty="0" smtClean="0"/>
              <a:t>, C.  (2011).  </a:t>
            </a:r>
            <a:r>
              <a:rPr lang="en-US" sz="1200" i="1" dirty="0" smtClean="0"/>
              <a:t>So What Do They Really Know?.  </a:t>
            </a:r>
            <a:r>
              <a:rPr lang="en-US" sz="1200" dirty="0" smtClean="0"/>
              <a:t>Markham, ON:  Pembroke Publishers.</a:t>
            </a:r>
          </a:p>
          <a:p>
            <a:endParaRPr lang="en-US" sz="1200" dirty="0" smtClean="0"/>
          </a:p>
          <a:p>
            <a:r>
              <a:rPr lang="en-US" sz="1200" dirty="0" smtClean="0"/>
              <a:t>Valois, Megan  (2013, August 21).  </a:t>
            </a:r>
            <a:r>
              <a:rPr lang="en-US" sz="1200" i="1" dirty="0" smtClean="0"/>
              <a:t>Gathering Evidence of Learning VS Gathering “Marks”.  </a:t>
            </a:r>
            <a:r>
              <a:rPr lang="en-US" sz="1200" dirty="0" smtClean="0"/>
              <a:t>Retrieved from </a:t>
            </a:r>
          </a:p>
          <a:p>
            <a:r>
              <a:rPr lang="en-US" sz="1200" dirty="0" smtClean="0"/>
              <a:t>	http://bit.ly/1fZIwsI </a:t>
            </a:r>
          </a:p>
          <a:p>
            <a:endParaRPr lang="en-US" sz="1200" dirty="0" smtClean="0"/>
          </a:p>
          <a:p>
            <a:r>
              <a:rPr lang="en-US" sz="1200" dirty="0" err="1" smtClean="0"/>
              <a:t>Wormeli</a:t>
            </a:r>
            <a:r>
              <a:rPr lang="en-US" sz="1200" dirty="0" smtClean="0"/>
              <a:t>, Rick   ( 2006).  </a:t>
            </a:r>
            <a:r>
              <a:rPr lang="en-US" sz="1200" i="1" dirty="0" smtClean="0"/>
              <a:t>Fair Isn’t Always Equal.  </a:t>
            </a:r>
            <a:r>
              <a:rPr lang="en-US" sz="1200" dirty="0" smtClean="0"/>
              <a:t>Portland, ME:  </a:t>
            </a:r>
            <a:r>
              <a:rPr lang="en-US" sz="1200" dirty="0" err="1" smtClean="0"/>
              <a:t>Stenhouse</a:t>
            </a:r>
            <a:r>
              <a:rPr lang="en-US" sz="1200" dirty="0" smtClean="0"/>
              <a:t> Publishers.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17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9138"/>
            <a:ext cx="8260672" cy="103942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Opening reflection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Starfish an inspirational message for all teach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752600"/>
            <a:ext cx="6324600" cy="47434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24600" y="1295400"/>
            <a:ext cx="23839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Video source:  http</a:t>
            </a:r>
            <a:r>
              <a:rPr lang="en-US" sz="800" dirty="0"/>
              <a:t>://youtu.be/9nZkq31J-GY</a:t>
            </a:r>
          </a:p>
        </p:txBody>
      </p:sp>
    </p:spTree>
    <p:extLst>
      <p:ext uri="{BB962C8B-B14F-4D97-AF65-F5344CB8AC3E}">
        <p14:creationId xmlns:p14="http://schemas.microsoft.com/office/powerpoint/2010/main" val="18078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5820" y="5562600"/>
            <a:ext cx="7391400" cy="121920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Differentiation:</a:t>
            </a:r>
            <a:endParaRPr lang="en-US" sz="1900" dirty="0">
              <a:solidFill>
                <a:schemeClr val="tx1"/>
              </a:solidFill>
            </a:endParaRPr>
          </a:p>
          <a:p>
            <a:pPr marL="114300" indent="0" algn="ctr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“…when you get it right, </a:t>
            </a:r>
          </a:p>
          <a:p>
            <a:pPr marL="114300" indent="0" algn="ctr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there </a:t>
            </a:r>
            <a:r>
              <a:rPr lang="en-US" sz="1900" dirty="0" err="1" smtClean="0">
                <a:solidFill>
                  <a:schemeClr val="tx1"/>
                </a:solidFill>
              </a:rPr>
              <a:t>ain’t</a:t>
            </a:r>
            <a:r>
              <a:rPr lang="en-US" sz="1900" dirty="0" smtClean="0">
                <a:solidFill>
                  <a:schemeClr val="tx1"/>
                </a:solidFill>
              </a:rPr>
              <a:t> a </a:t>
            </a:r>
            <a:r>
              <a:rPr lang="en-US" sz="1900" dirty="0" err="1" smtClean="0">
                <a:solidFill>
                  <a:schemeClr val="tx1"/>
                </a:solidFill>
              </a:rPr>
              <a:t>feelin</a:t>
            </a:r>
            <a:r>
              <a:rPr lang="en-US" sz="1900" dirty="0" smtClean="0">
                <a:solidFill>
                  <a:schemeClr val="tx1"/>
                </a:solidFill>
              </a:rPr>
              <a:t>’ like it in the world.”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at Herd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81000"/>
            <a:ext cx="7406640" cy="50200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000" y="165556"/>
            <a:ext cx="6934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Video source:  http</a:t>
            </a:r>
            <a:r>
              <a:rPr lang="en-US" sz="800" dirty="0"/>
              <a:t>://www.youtube.com/watch?v=1SmgLtg1Izw&amp;feature=share&amp;list=PLycZ1rGRTUiPdmpUOup2ScD2QcuPVTN8B</a:t>
            </a:r>
          </a:p>
        </p:txBody>
      </p:sp>
    </p:spTree>
    <p:extLst>
      <p:ext uri="{BB962C8B-B14F-4D97-AF65-F5344CB8AC3E}">
        <p14:creationId xmlns:p14="http://schemas.microsoft.com/office/powerpoint/2010/main" val="26497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613" y="53340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+mn-lt"/>
              </a:rPr>
              <a:t>Anchor Activity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2460660"/>
            <a:ext cx="3488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Skyscrapers</a:t>
            </a:r>
          </a:p>
        </p:txBody>
      </p:sp>
      <p:sp>
        <p:nvSpPr>
          <p:cNvPr id="4" name="TextBox 3">
            <a:hlinkClick r:id="rId3" action="ppaction://hlinkfile"/>
          </p:cNvPr>
          <p:cNvSpPr txBox="1"/>
          <p:nvPr/>
        </p:nvSpPr>
        <p:spPr>
          <a:xfrm>
            <a:off x="4678135" y="3268827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BrainBashers Daily Skyscrapers</a:t>
            </a:r>
            <a:endParaRPr lang="en-US" dirty="0"/>
          </a:p>
        </p:txBody>
      </p:sp>
      <p:pic>
        <p:nvPicPr>
          <p:cNvPr id="3074" name="Picture 2" descr="C:\Users\annetterouleau\AppData\Local\Microsoft\Windows\Content.Outlook\NPNXINLD\photo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244" y="2483555"/>
            <a:ext cx="4572000" cy="3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71473" y="6369278"/>
            <a:ext cx="18069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Annette Rouleau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280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Anchor Activities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ClrTx/>
            </a:pPr>
            <a:r>
              <a:rPr lang="en-US" sz="3800" dirty="0" smtClean="0">
                <a:solidFill>
                  <a:schemeClr val="tx1"/>
                </a:solidFill>
              </a:rPr>
              <a:t>Offers choice</a:t>
            </a:r>
          </a:p>
          <a:p>
            <a:endParaRPr lang="en-US" sz="38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sz="3800" dirty="0" smtClean="0">
                <a:solidFill>
                  <a:schemeClr val="tx1"/>
                </a:solidFill>
              </a:rPr>
              <a:t>Provides meaningful work</a:t>
            </a:r>
          </a:p>
          <a:p>
            <a:endParaRPr lang="en-US" sz="38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sz="3800" dirty="0" smtClean="0">
                <a:solidFill>
                  <a:schemeClr val="tx1"/>
                </a:solidFill>
              </a:rPr>
              <a:t>For whole class or early finishers</a:t>
            </a:r>
          </a:p>
          <a:p>
            <a:endParaRPr lang="en-US" sz="38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sz="3800" dirty="0" smtClean="0">
                <a:solidFill>
                  <a:schemeClr val="tx1"/>
                </a:solidFill>
              </a:rPr>
              <a:t>Can be ongoing, long term projects</a:t>
            </a:r>
          </a:p>
          <a:p>
            <a:endParaRPr lang="en-US" sz="38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sz="3800" dirty="0" smtClean="0">
                <a:solidFill>
                  <a:schemeClr val="tx1"/>
                </a:solidFill>
              </a:rPr>
              <a:t>Curriculum related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36465"/>
            <a:ext cx="36004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32170" y="6381501"/>
            <a:ext cx="16241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 smtClean="0"/>
              <a:t>Image source:  </a:t>
            </a:r>
            <a:r>
              <a:rPr lang="en-US" sz="800" dirty="0"/>
              <a:t>Laura </a:t>
            </a:r>
            <a:r>
              <a:rPr lang="en-US" sz="800" dirty="0" err="1"/>
              <a:t>Tapson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287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6999" y="533400"/>
            <a:ext cx="3960471" cy="609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+mn-lt"/>
              </a:rPr>
              <a:t>Tiered Activity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8600" y="1905000"/>
            <a:ext cx="8686800" cy="762000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600" dirty="0" smtClean="0">
                <a:solidFill>
                  <a:schemeClr val="tx1"/>
                </a:solidFill>
              </a:rPr>
              <a:t>How many squares are there on a chessboard?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2987336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NO GOOGLING ALLOWED!:)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893" y="4060371"/>
            <a:ext cx="3958542" cy="197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93213" y="6039985"/>
            <a:ext cx="18437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 smtClean="0"/>
              <a:t>Image source:  whatculture.com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491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60960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+mn-lt"/>
              </a:rPr>
              <a:t>Tiered activities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828800"/>
            <a:ext cx="685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Begin with the grade level expectation – raise and lower from there</a:t>
            </a:r>
          </a:p>
          <a:p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Don’t have to tier every aspect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of every lesson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Won’t always have three tiers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438400"/>
            <a:ext cx="3276600" cy="3987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6600" y="6415921"/>
            <a:ext cx="18069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Annette Rouleau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011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tx1"/>
                </a:solidFill>
                <a:latin typeface="+mn-lt"/>
              </a:rPr>
              <a:t>Tiering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676400"/>
            <a:ext cx="87989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5600" y="6633184"/>
            <a:ext cx="18069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Annette Rouleau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5481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058B8F9-E30F-4801-8C2F-8CE4BF5998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6034</TotalTime>
  <Words>2955</Words>
  <Application>Microsoft Office PowerPoint</Application>
  <PresentationFormat>On-screen Show (4:3)</PresentationFormat>
  <Paragraphs>440</Paragraphs>
  <Slides>24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Century Gothic</vt:lpstr>
      <vt:lpstr>Calibri</vt:lpstr>
      <vt:lpstr>Book Antiqua</vt:lpstr>
      <vt:lpstr>Apothecary</vt:lpstr>
      <vt:lpstr>School improvement  Differentiated Instruction Project 2013-2014</vt:lpstr>
      <vt:lpstr>PowerPoint Presentation</vt:lpstr>
      <vt:lpstr>Opening reflection</vt:lpstr>
      <vt:lpstr>PowerPoint Presentation</vt:lpstr>
      <vt:lpstr>Anchor Activity</vt:lpstr>
      <vt:lpstr>Anchor Activities</vt:lpstr>
      <vt:lpstr>Tiered Activity</vt:lpstr>
      <vt:lpstr>Tiered activities</vt:lpstr>
      <vt:lpstr>Tiering</vt:lpstr>
      <vt:lpstr>Flexible Grouping</vt:lpstr>
      <vt:lpstr>Flexible Grouping</vt:lpstr>
      <vt:lpstr>PowerPoint Presentation</vt:lpstr>
      <vt:lpstr>Differentiation Scenarios</vt:lpstr>
      <vt:lpstr>PowerPoint Presentation</vt:lpstr>
      <vt:lpstr>Formative Assessment</vt:lpstr>
      <vt:lpstr>PowerPoint Presentation</vt:lpstr>
      <vt:lpstr>Feedback</vt:lpstr>
      <vt:lpstr>Feedback</vt:lpstr>
      <vt:lpstr>Feedback</vt:lpstr>
      <vt:lpstr>PowerPoint Presentation</vt:lpstr>
      <vt:lpstr>Exit Card</vt:lpstr>
      <vt:lpstr>Afternoon Assignment</vt:lpstr>
      <vt:lpstr>Lunch Reflection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Turcotte</dc:creator>
  <cp:lastModifiedBy>Windows User</cp:lastModifiedBy>
  <cp:revision>304</cp:revision>
  <cp:lastPrinted>2012-10-01T20:43:00Z</cp:lastPrinted>
  <dcterms:modified xsi:type="dcterms:W3CDTF">2013-11-01T19:21:45Z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TC018572819991</vt:lpwstr>
  </property>
  <property fmtid="{D5CDD505-2E9C-101B-9397-08002B2CF9AE}" pid="3" name="_MarkAsFinal">
    <vt:bool>true</vt:bool>
  </property>
</Properties>
</file>