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29"/>
  </p:notesMasterIdLst>
  <p:sldIdLst>
    <p:sldId id="256" r:id="rId2"/>
    <p:sldId id="259" r:id="rId3"/>
    <p:sldId id="258" r:id="rId4"/>
    <p:sldId id="261" r:id="rId5"/>
    <p:sldId id="263" r:id="rId6"/>
    <p:sldId id="262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4" r:id="rId18"/>
    <p:sldId id="278" r:id="rId19"/>
    <p:sldId id="265" r:id="rId20"/>
    <p:sldId id="266" r:id="rId21"/>
    <p:sldId id="279" r:id="rId22"/>
    <p:sldId id="257" r:id="rId23"/>
    <p:sldId id="281" r:id="rId24"/>
    <p:sldId id="285" r:id="rId25"/>
    <p:sldId id="286" r:id="rId26"/>
    <p:sldId id="288" r:id="rId27"/>
    <p:sldId id="280" r:id="rId28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98" y="-96"/>
      </p:cViewPr>
      <p:guideLst>
        <p:guide orient="horz" pos="2911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9F30B4DE-BF8D-4BDD-B082-DDF0708F95CA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7BB2FE00-E35F-4E54-8D3D-DAB305764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dSSeuem6BLA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cJ7A0yTDiqQ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0fn_vAhu_Lw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xcmI5SSQLm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31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09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8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just take what someone else does and implement it.  It has to be purposeful.</a:t>
            </a:r>
          </a:p>
          <a:p>
            <a:r>
              <a:rPr lang="en-US" dirty="0"/>
              <a:t>e.g., my thoughts about vertical surfaces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04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01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3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66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– 1:24 - Jay </a:t>
            </a:r>
            <a:r>
              <a:rPr lang="en-US" dirty="0" err="1" smtClean="0"/>
              <a:t>McTighe</a:t>
            </a:r>
            <a:r>
              <a:rPr lang="en-US" dirty="0" smtClean="0"/>
              <a:t> on Critical Transformations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youtu.be/dSSeuem6BLA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5484" y="5051396"/>
            <a:ext cx="4636559" cy="1399663"/>
          </a:xfrm>
          <a:prstGeom prst="rect">
            <a:avLst/>
          </a:prstGeom>
          <a:noFill/>
        </p:spPr>
        <p:txBody>
          <a:bodyPr wrap="square" lIns="92546" tIns="46273" rIns="92546" bIns="46273" rtlCol="0">
            <a:spAutoFit/>
          </a:bodyPr>
          <a:lstStyle/>
          <a:p>
            <a:r>
              <a:rPr lang="en-US" sz="1400" dirty="0"/>
              <a:t>That’s what we all want from our students:</a:t>
            </a:r>
          </a:p>
          <a:p>
            <a:endParaRPr lang="en-US" sz="1400" dirty="0"/>
          </a:p>
          <a:p>
            <a:r>
              <a:rPr lang="en-US" sz="1400" dirty="0"/>
              <a:t>“…not tell me what you know in a factual, recall way but</a:t>
            </a:r>
          </a:p>
          <a:p>
            <a:r>
              <a:rPr lang="en-US" sz="1400" dirty="0"/>
              <a:t>show me what you can do with the meanings you’ve made.”</a:t>
            </a:r>
          </a:p>
          <a:p>
            <a:endParaRPr lang="en-US" sz="1400" dirty="0"/>
          </a:p>
          <a:p>
            <a:r>
              <a:rPr lang="en-US" sz="1400" dirty="0"/>
              <a:t>Does the way we teach allow for that to happen?</a:t>
            </a:r>
          </a:p>
        </p:txBody>
      </p:sp>
    </p:spTree>
    <p:extLst>
      <p:ext uri="{BB962C8B-B14F-4D97-AF65-F5344CB8AC3E}">
        <p14:creationId xmlns:p14="http://schemas.microsoft.com/office/powerpoint/2010/main" val="3860483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4619" y="4158377"/>
            <a:ext cx="6675667" cy="4881642"/>
          </a:xfrm>
        </p:spPr>
        <p:txBody>
          <a:bodyPr/>
          <a:lstStyle/>
          <a:p>
            <a:r>
              <a:rPr lang="en-US" sz="900" dirty="0"/>
              <a:t>Video – 3:58 - When Was It A Million Seconds Ago</a:t>
            </a:r>
          </a:p>
          <a:p>
            <a:r>
              <a:rPr lang="en-US" sz="900" dirty="0"/>
              <a:t>               </a:t>
            </a:r>
            <a:r>
              <a:rPr lang="en-US" sz="900" dirty="0">
                <a:hlinkClick r:id="rId3"/>
              </a:rPr>
              <a:t>http://youtu.be/cJ7A0yTDiqQ</a:t>
            </a:r>
            <a:endParaRPr lang="en-US" sz="900" dirty="0"/>
          </a:p>
          <a:p>
            <a:endParaRPr lang="en-US" sz="900" dirty="0"/>
          </a:p>
          <a:p>
            <a:r>
              <a:rPr lang="en-US" sz="900" dirty="0"/>
              <a:t>Before showing vid:</a:t>
            </a:r>
          </a:p>
          <a:p>
            <a:endParaRPr lang="en-US" sz="900" dirty="0"/>
          </a:p>
          <a:p>
            <a:pPr marL="231366" indent="-231366">
              <a:buAutoNum type="arabicPeriod"/>
            </a:pPr>
            <a:r>
              <a:rPr lang="en-US" sz="900" dirty="0"/>
              <a:t>Each teacher needs a piece of paper in front of them and something to write with.  They DON’T need to put their name on the paper.</a:t>
            </a:r>
          </a:p>
          <a:p>
            <a:pPr marL="231366" indent="-231366">
              <a:buAutoNum type="arabicPeriod"/>
            </a:pPr>
            <a:endParaRPr lang="en-US" sz="900" dirty="0"/>
          </a:p>
          <a:p>
            <a:pPr marL="231366" indent="-231366">
              <a:buAutoNum type="arabicPeriod"/>
            </a:pPr>
            <a:r>
              <a:rPr lang="en-US" sz="900" dirty="0"/>
              <a:t>Explain that they will be watching a short segment of a video, which will pose a question…. at which point the video will be paused. (~00:56 seconds)</a:t>
            </a:r>
          </a:p>
          <a:p>
            <a:r>
              <a:rPr lang="en-US" sz="900" dirty="0"/>
              <a:t>        They are to answer the question </a:t>
            </a:r>
            <a:r>
              <a:rPr lang="en-US" sz="900" i="1" dirty="0"/>
              <a:t>immediately</a:t>
            </a:r>
            <a:r>
              <a:rPr lang="en-US" sz="900" dirty="0"/>
              <a:t>, quickly writing their answer down.</a:t>
            </a:r>
          </a:p>
          <a:p>
            <a:endParaRPr lang="en-US" sz="900" dirty="0"/>
          </a:p>
          <a:p>
            <a:r>
              <a:rPr lang="en-US" sz="900" dirty="0"/>
              <a:t>       Emphasize that there is little personal risk about their answer:</a:t>
            </a:r>
          </a:p>
          <a:p>
            <a:r>
              <a:rPr lang="en-US" sz="900" dirty="0"/>
              <a:t>       - no one will know they wrote it</a:t>
            </a:r>
          </a:p>
          <a:p>
            <a:r>
              <a:rPr lang="en-US" sz="900" dirty="0"/>
              <a:t>       - they won’t be asked to share it with someone close by</a:t>
            </a:r>
          </a:p>
          <a:p>
            <a:endParaRPr lang="en-US" sz="900" dirty="0"/>
          </a:p>
          <a:p>
            <a:pPr marL="231366" indent="-231366">
              <a:buAutoNum type="arabicPeriod" startAt="3"/>
            </a:pPr>
            <a:r>
              <a:rPr lang="en-US" sz="900" dirty="0"/>
              <a:t>I stole this idea from Rachel Chauvet:  Have everyone stand up and crumple up their papers.</a:t>
            </a:r>
          </a:p>
          <a:p>
            <a:r>
              <a:rPr lang="en-US" sz="900" dirty="0"/>
              <a:t>        On your mark, they are all to throw the paper at someone, then pick up a different one</a:t>
            </a:r>
          </a:p>
          <a:p>
            <a:r>
              <a:rPr lang="en-US" sz="900" dirty="0"/>
              <a:t>        Repeat for three throws.</a:t>
            </a:r>
          </a:p>
          <a:p>
            <a:endParaRPr lang="en-US" sz="900" dirty="0"/>
          </a:p>
          <a:p>
            <a:pPr marL="231366" indent="-231366">
              <a:buAutoNum type="arabicPeriod" startAt="4"/>
            </a:pPr>
            <a:r>
              <a:rPr lang="en-US" sz="900" dirty="0"/>
              <a:t>Stop the throwing and have everyone find a paper and pick it up.</a:t>
            </a:r>
          </a:p>
          <a:p>
            <a:pPr marL="231366" indent="-231366">
              <a:buAutoNum type="arabicPeriod" startAt="4"/>
            </a:pPr>
            <a:endParaRPr lang="en-US" sz="900" dirty="0"/>
          </a:p>
          <a:p>
            <a:pPr marL="231366" indent="-231366">
              <a:buAutoNum type="arabicPeriod" startAt="4"/>
            </a:pPr>
            <a:r>
              <a:rPr lang="en-US" sz="900" dirty="0"/>
              <a:t>Remain standing.  Have volunteers shout out the answer on their paper.  Write on board.</a:t>
            </a:r>
          </a:p>
          <a:p>
            <a:pPr marL="231366" indent="-231366">
              <a:buAutoNum type="arabicPeriod" startAt="4"/>
            </a:pPr>
            <a:endParaRPr lang="en-US" sz="900" dirty="0"/>
          </a:p>
          <a:p>
            <a:pPr marL="231366" indent="-231366">
              <a:buAutoNum type="arabicPeriod" startAt="4"/>
            </a:pPr>
            <a:r>
              <a:rPr lang="en-US" sz="900" dirty="0"/>
              <a:t>Back to tables. Have groups/partners calculate the real answer, using any tools they want but they must show their work.</a:t>
            </a:r>
          </a:p>
          <a:p>
            <a:pPr marL="231366" indent="-231366">
              <a:buAutoNum type="arabicPeriod" startAt="4"/>
            </a:pPr>
            <a:endParaRPr lang="en-US" dirty="0" smtClean="0"/>
          </a:p>
          <a:p>
            <a:pPr marL="231366" indent="-231366">
              <a:buAutoNum type="arabicPeriod" startAt="7"/>
            </a:pPr>
            <a:r>
              <a:rPr lang="en-US" sz="900" dirty="0"/>
              <a:t>Whole group:</a:t>
            </a:r>
          </a:p>
          <a:p>
            <a:r>
              <a:rPr lang="en-US" sz="900" dirty="0"/>
              <a:t>         Super important to explain that in the classroom this activity would have been </a:t>
            </a:r>
            <a:r>
              <a:rPr lang="en-US" sz="900" b="1" i="1" dirty="0"/>
              <a:t>purposefully grouped</a:t>
            </a:r>
          </a:p>
          <a:p>
            <a:r>
              <a:rPr lang="en-US" sz="900" dirty="0"/>
              <a:t>          into </a:t>
            </a:r>
            <a:r>
              <a:rPr lang="en-US" sz="900" dirty="0" err="1"/>
              <a:t>likeabililty</a:t>
            </a:r>
            <a:r>
              <a:rPr lang="en-US" sz="900" dirty="0"/>
              <a:t> groupings. </a:t>
            </a:r>
          </a:p>
          <a:p>
            <a:r>
              <a:rPr lang="en-US" sz="900" dirty="0"/>
              <a:t>          Low group would be asked to solve a smaller problem – 100 s, 1000 s…</a:t>
            </a:r>
          </a:p>
          <a:p>
            <a:r>
              <a:rPr lang="en-US" sz="900" dirty="0"/>
              <a:t>          High group, when finished, would be asked to first guess and </a:t>
            </a:r>
            <a:r>
              <a:rPr lang="en-US" sz="900" dirty="0" smtClean="0"/>
              <a:t>then </a:t>
            </a:r>
            <a:r>
              <a:rPr lang="en-US" sz="900" dirty="0"/>
              <a:t>work with numbers that manipulate the decimal placement </a:t>
            </a:r>
          </a:p>
          <a:p>
            <a:r>
              <a:rPr lang="en-US" sz="900" dirty="0"/>
              <a:t>          e.g., 10 000, 100 000, 1 000 000</a:t>
            </a:r>
            <a:r>
              <a:rPr lang="en-US" sz="900" dirty="0" smtClean="0"/>
              <a:t>.</a:t>
            </a:r>
            <a:endParaRPr lang="en-US" sz="900" dirty="0"/>
          </a:p>
          <a:p>
            <a:endParaRPr lang="en-US" sz="900" dirty="0"/>
          </a:p>
          <a:p>
            <a:r>
              <a:rPr lang="en-US" sz="900" dirty="0"/>
              <a:t>8.  Watch end of video, if you want… stop it at the pumpkin part.</a:t>
            </a:r>
          </a:p>
          <a:p>
            <a:endParaRPr lang="en-US" dirty="0"/>
          </a:p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4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2760" y="4389398"/>
            <a:ext cx="5563870" cy="4446130"/>
          </a:xfrm>
        </p:spPr>
        <p:txBody>
          <a:bodyPr/>
          <a:lstStyle/>
          <a:p>
            <a:r>
              <a:rPr lang="en-US" dirty="0" smtClean="0"/>
              <a:t>For background info – read p. 55 – 61 Rick </a:t>
            </a:r>
            <a:r>
              <a:rPr lang="en-US" dirty="0" err="1" smtClean="0"/>
              <a:t>Wormeli</a:t>
            </a:r>
            <a:r>
              <a:rPr lang="en-US" dirty="0" smtClean="0"/>
              <a:t> book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- PDF What Do Students Need? Diane </a:t>
            </a:r>
            <a:r>
              <a:rPr lang="en-US" dirty="0" err="1" smtClean="0"/>
              <a:t>Heacox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- article </a:t>
            </a:r>
            <a:r>
              <a:rPr lang="en-US" dirty="0" err="1" smtClean="0"/>
              <a:t>Tiering</a:t>
            </a:r>
            <a:r>
              <a:rPr lang="en-US" dirty="0" smtClean="0"/>
              <a:t> and Scaffolding:  Lori Williams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My problems with </a:t>
            </a:r>
            <a:r>
              <a:rPr lang="en-US" dirty="0" err="1" smtClean="0"/>
              <a:t>tiering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I tend to focus </a:t>
            </a:r>
            <a:r>
              <a:rPr lang="en-US" dirty="0"/>
              <a:t>on low floor/high ceiling </a:t>
            </a:r>
            <a:r>
              <a:rPr lang="en-US" dirty="0" smtClean="0"/>
              <a:t>tasks, which allow </a:t>
            </a:r>
            <a:r>
              <a:rPr lang="en-US" dirty="0"/>
              <a:t>everyone a successful starting </a:t>
            </a:r>
            <a:r>
              <a:rPr lang="en-US" dirty="0" smtClean="0"/>
              <a:t>point.  I then support lower groups and use questions to push to challenges.</a:t>
            </a:r>
            <a:endParaRPr lang="en-US" dirty="0"/>
          </a:p>
          <a:p>
            <a:r>
              <a:rPr lang="en-US" dirty="0" smtClean="0"/>
              <a:t>I seldom start out kids on separate activities (except when I’m working with a small, likeability group or one-on-one).  I get everyone started on a task and then individually address the groups whose task will be raised or lowered.</a:t>
            </a:r>
          </a:p>
          <a:p>
            <a:r>
              <a:rPr lang="en-US" dirty="0" smtClean="0"/>
              <a:t>Some </a:t>
            </a:r>
            <a:r>
              <a:rPr lang="en-US" dirty="0" err="1" smtClean="0"/>
              <a:t>tiering</a:t>
            </a:r>
            <a:r>
              <a:rPr lang="en-US" dirty="0" smtClean="0"/>
              <a:t> info seems to indicate that advanced tasks should originate higher up on Bloom’s while basic tasks start lower – I STRONGLY disagree</a:t>
            </a:r>
          </a:p>
          <a:p>
            <a:endParaRPr lang="en-US" dirty="0"/>
          </a:p>
          <a:p>
            <a:r>
              <a:rPr lang="en-US" dirty="0" smtClean="0"/>
              <a:t>Notes to remember:</a:t>
            </a:r>
          </a:p>
          <a:p>
            <a:r>
              <a:rPr lang="en-US" dirty="0" smtClean="0"/>
              <a:t>-     </a:t>
            </a:r>
            <a:r>
              <a:rPr lang="en-US" dirty="0" err="1"/>
              <a:t>tiering</a:t>
            </a:r>
            <a:r>
              <a:rPr lang="en-US" dirty="0"/>
              <a:t> is working where they’re at – scaffolding is getting them to a set point</a:t>
            </a:r>
          </a:p>
          <a:p>
            <a:r>
              <a:rPr lang="en-US" dirty="0"/>
              <a:t>-    you REALLY need to know your </a:t>
            </a:r>
            <a:r>
              <a:rPr lang="en-US" dirty="0" smtClean="0"/>
              <a:t>curriculum </a:t>
            </a:r>
          </a:p>
          <a:p>
            <a:pPr marL="173525" indent="-173525">
              <a:buFontTx/>
              <a:buChar char="-"/>
            </a:pPr>
            <a:r>
              <a:rPr lang="en-US" dirty="0" smtClean="0"/>
              <a:t>tiered activities can be used individually or in </a:t>
            </a:r>
            <a:r>
              <a:rPr lang="en-US" b="1" i="1" dirty="0" smtClean="0"/>
              <a:t>likeability</a:t>
            </a:r>
            <a:r>
              <a:rPr lang="en-US" dirty="0" smtClean="0"/>
              <a:t> groups</a:t>
            </a:r>
          </a:p>
          <a:p>
            <a:pPr marL="173525" indent="-173525">
              <a:buFontTx/>
              <a:buChar char="-"/>
            </a:pPr>
            <a:r>
              <a:rPr lang="en-US" dirty="0" smtClean="0"/>
              <a:t>It’s different work – not more or less work</a:t>
            </a:r>
          </a:p>
          <a:p>
            <a:r>
              <a:rPr lang="en-US" dirty="0" smtClean="0"/>
              <a:t>                e.g., don’t do:   basic task:  read 2 short stories and compare/contrast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advanced task:  read 3 short stories and compare/contrast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3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Random group. Vertical surfaces.</a:t>
            </a:r>
          </a:p>
          <a:p>
            <a:endParaRPr lang="en-US" dirty="0"/>
          </a:p>
          <a:p>
            <a:r>
              <a:rPr lang="en-US" dirty="0" smtClean="0"/>
              <a:t>Quickly list as many pre-assessment tools/strategies as you can.</a:t>
            </a:r>
          </a:p>
          <a:p>
            <a:endParaRPr lang="en-US" dirty="0"/>
          </a:p>
          <a:p>
            <a:r>
              <a:rPr lang="en-US" dirty="0" smtClean="0"/>
              <a:t>On-going gallery walk to steal ideas throughout activity.</a:t>
            </a:r>
          </a:p>
          <a:p>
            <a:endParaRPr lang="en-US" dirty="0"/>
          </a:p>
          <a:p>
            <a:r>
              <a:rPr lang="en-US" dirty="0" smtClean="0"/>
              <a:t>Have everyone sit back down.</a:t>
            </a:r>
          </a:p>
          <a:p>
            <a:endParaRPr lang="en-US" dirty="0" smtClean="0"/>
          </a:p>
          <a:p>
            <a:r>
              <a:rPr lang="en-US" dirty="0" smtClean="0"/>
              <a:t>Declare a winner – announcing that you’re not even going to double-check because pre-assessments come in many varieties according the task, situation, grade, subject…</a:t>
            </a:r>
          </a:p>
          <a:p>
            <a:endParaRPr lang="en-US" dirty="0" smtClean="0"/>
          </a:p>
          <a:p>
            <a:r>
              <a:rPr lang="en-US" dirty="0" smtClean="0"/>
              <a:t>Now say:  We obviously have a vast store of pre-assessment best practice… which begs the question of why?  Why don’t we use it?</a:t>
            </a:r>
          </a:p>
          <a:p>
            <a:endParaRPr lang="en-US" dirty="0" smtClean="0"/>
          </a:p>
          <a:p>
            <a:r>
              <a:rPr lang="en-US" dirty="0" smtClean="0"/>
              <a:t>Share </a:t>
            </a:r>
            <a:r>
              <a:rPr lang="en-US" dirty="0"/>
              <a:t>a story here of your own struggles/successes with pre-assessment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[Personally, I, uh, may have always gone with my ‘gut’ feeling </a:t>
            </a:r>
            <a:r>
              <a:rPr lang="en-US" dirty="0" smtClean="0"/>
              <a:t>:(</a:t>
            </a:r>
          </a:p>
          <a:p>
            <a:r>
              <a:rPr lang="en-US" dirty="0"/>
              <a:t>Or I do a pre-assessment… and do nothing with it after!]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0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slide on-screen as they are arriving.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36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 </a:t>
            </a:r>
            <a:r>
              <a:rPr lang="en-US" dirty="0"/>
              <a:t>learning activities that address varying levels of </a:t>
            </a:r>
            <a:r>
              <a:rPr lang="en-US" dirty="0" smtClean="0"/>
              <a:t>readiness</a:t>
            </a:r>
          </a:p>
          <a:p>
            <a:endParaRPr lang="en-US" dirty="0"/>
          </a:p>
          <a:p>
            <a:r>
              <a:rPr lang="en-US" dirty="0"/>
              <a:t>To make instructional decisions about student strengths and </a:t>
            </a:r>
            <a:r>
              <a:rPr lang="en-US" dirty="0" smtClean="0"/>
              <a:t>needs</a:t>
            </a:r>
          </a:p>
          <a:p>
            <a:endParaRPr lang="en-US" dirty="0"/>
          </a:p>
          <a:p>
            <a:r>
              <a:rPr lang="en-US" dirty="0"/>
              <a:t>Purposeful </a:t>
            </a:r>
            <a:r>
              <a:rPr lang="en-US" dirty="0" smtClean="0"/>
              <a:t>grouping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To determine which students are ready for advance instruction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0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484" y="4235384"/>
            <a:ext cx="5563870" cy="4851440"/>
          </a:xfrm>
        </p:spPr>
        <p:txBody>
          <a:bodyPr/>
          <a:lstStyle/>
          <a:p>
            <a:r>
              <a:rPr lang="en-US" dirty="0" smtClean="0"/>
              <a:t>Want students working AS a group… not IN a group.</a:t>
            </a:r>
          </a:p>
          <a:p>
            <a:endParaRPr lang="en-US" dirty="0"/>
          </a:p>
          <a:p>
            <a:r>
              <a:rPr lang="en-US" dirty="0" smtClean="0"/>
              <a:t>Groups formed according to student interests, readiness, and learning styles.</a:t>
            </a:r>
          </a:p>
          <a:p>
            <a:endParaRPr lang="en-US" dirty="0"/>
          </a:p>
          <a:p>
            <a:r>
              <a:rPr lang="en-US" dirty="0" smtClean="0"/>
              <a:t>Just like pre-assessments they are dependent upon the task, objective, and student needs.</a:t>
            </a:r>
          </a:p>
          <a:p>
            <a:endParaRPr lang="en-US" dirty="0"/>
          </a:p>
          <a:p>
            <a:r>
              <a:rPr lang="en-US" dirty="0" smtClean="0"/>
              <a:t>Let’s Politely Disagree Activity:</a:t>
            </a:r>
          </a:p>
          <a:p>
            <a:endParaRPr lang="en-US" dirty="0"/>
          </a:p>
          <a:p>
            <a:r>
              <a:rPr lang="en-US" dirty="0" smtClean="0"/>
              <a:t>Divide into two groups (A &amp; B).  Further divide each group in half (A1, A2 &amp; B1, B2).</a:t>
            </a:r>
          </a:p>
          <a:p>
            <a:endParaRPr lang="en-US" dirty="0"/>
          </a:p>
          <a:p>
            <a:r>
              <a:rPr lang="en-US" dirty="0" smtClean="0"/>
              <a:t>Groups A1 &amp; A2 are focusing on pre-assessment.  </a:t>
            </a:r>
          </a:p>
          <a:p>
            <a:r>
              <a:rPr lang="en-US" dirty="0" smtClean="0"/>
              <a:t>Group A1 is to come up with reasons we should pre-assess and be prepared to rebut reasons we shouldn’t/barriers.  </a:t>
            </a:r>
          </a:p>
          <a:p>
            <a:r>
              <a:rPr lang="en-US" dirty="0" smtClean="0"/>
              <a:t>Group A2 is to come up with reasons/barriers against pre-assessment and be prepared to rebut why we should.</a:t>
            </a:r>
          </a:p>
          <a:p>
            <a:endParaRPr lang="en-US" dirty="0"/>
          </a:p>
          <a:p>
            <a:r>
              <a:rPr lang="en-US" dirty="0" smtClean="0"/>
              <a:t>Groups B1 &amp; B2 will do the same for the topic flexible grouping.</a:t>
            </a:r>
          </a:p>
          <a:p>
            <a:endParaRPr lang="en-US" dirty="0"/>
          </a:p>
          <a:p>
            <a:r>
              <a:rPr lang="en-US" dirty="0" smtClean="0"/>
              <a:t>To run the debate:</a:t>
            </a:r>
          </a:p>
          <a:p>
            <a:r>
              <a:rPr lang="en-US" dirty="0" smtClean="0"/>
              <a:t>A member of A1 makes their first statement.  A member of A2 politely says why they disagree and then says their statement.  Next member of A1 rebuts that statement and then says her prepared statement.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61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22388" y="385763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484" y="4389398"/>
            <a:ext cx="5563870" cy="4697426"/>
          </a:xfrm>
        </p:spPr>
        <p:txBody>
          <a:bodyPr>
            <a:normAutofit/>
          </a:bodyPr>
          <a:lstStyle/>
          <a:p>
            <a:r>
              <a:rPr lang="en-US" dirty="0" smtClean="0"/>
              <a:t>Good feedback gives students information they need so they can understand where they are in their learning and what to do next – the cognitive factor.</a:t>
            </a:r>
          </a:p>
          <a:p>
            <a:endParaRPr lang="en-US" dirty="0"/>
          </a:p>
          <a:p>
            <a:r>
              <a:rPr lang="en-US" dirty="0" smtClean="0"/>
              <a:t>Once they feel they understand what to do and why, most students develop a feeling that they have control over their own learning – the motivational factor.</a:t>
            </a:r>
          </a:p>
          <a:p>
            <a:endParaRPr lang="en-US" dirty="0"/>
          </a:p>
          <a:p>
            <a:r>
              <a:rPr lang="en-US" dirty="0" smtClean="0"/>
              <a:t>The research on feedback shows that much of the feedback that students receive has, at best, no impact on learning and can actually be counterproductive because it is </a:t>
            </a:r>
            <a:r>
              <a:rPr lang="en-US" i="1" dirty="0" smtClean="0"/>
              <a:t>usually summative, rarely formative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 most effective form of feedback was that which told students not just how to improve but also how to go about it… </a:t>
            </a:r>
            <a:r>
              <a:rPr lang="en-US" i="1" dirty="0" smtClean="0"/>
              <a:t>and it didn’t have an accompanying grade attached.</a:t>
            </a:r>
          </a:p>
          <a:p>
            <a:r>
              <a:rPr lang="en-US" dirty="0" smtClean="0"/>
              <a:t>It was found that </a:t>
            </a:r>
            <a:r>
              <a:rPr lang="en-US" i="1" dirty="0" smtClean="0"/>
              <a:t>“grades with comments are no more effective than grades alone, and much less effective than comments alone.”</a:t>
            </a:r>
          </a:p>
          <a:p>
            <a:endParaRPr lang="en-US" i="1" dirty="0"/>
          </a:p>
          <a:p>
            <a:r>
              <a:rPr lang="en-US" i="1" dirty="0" smtClean="0"/>
              <a:t>(in case someone asks:  The research quoted here comes from a research brief called “Five Key Strategies for Effective Formative Assessment” published in 2007 by the National Council of Mathematics. It is based on the work of Dylan William.)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70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– 2:01 Mr. D</a:t>
            </a:r>
          </a:p>
          <a:p>
            <a:r>
              <a:rPr lang="en-US" dirty="0" smtClean="0">
                <a:hlinkClick r:id="rId3"/>
              </a:rPr>
              <a:t>http://youtu.be/0fn_vAhu_Lw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1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6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 discussion.</a:t>
            </a:r>
          </a:p>
          <a:p>
            <a:endParaRPr lang="en-US" dirty="0"/>
          </a:p>
          <a:p>
            <a:r>
              <a:rPr lang="en-US" dirty="0" smtClean="0"/>
              <a:t>A:  good descriptive feedback – tells student what the target is (understanding sine &amp;</a:t>
            </a:r>
          </a:p>
          <a:p>
            <a:r>
              <a:rPr lang="en-US" dirty="0"/>
              <a:t> </a:t>
            </a:r>
            <a:r>
              <a:rPr lang="en-US" dirty="0" smtClean="0"/>
              <a:t>    cosine) and how to get there (ask Katie).  What it lacks is an indication of where </a:t>
            </a:r>
          </a:p>
          <a:p>
            <a:r>
              <a:rPr lang="en-US" dirty="0"/>
              <a:t> </a:t>
            </a:r>
            <a:r>
              <a:rPr lang="en-US" dirty="0" smtClean="0"/>
              <a:t>    the student is right now.  Now the follow-through is that the student needs to be </a:t>
            </a:r>
          </a:p>
          <a:p>
            <a:r>
              <a:rPr lang="en-US" dirty="0"/>
              <a:t> </a:t>
            </a:r>
            <a:r>
              <a:rPr lang="en-US" dirty="0" smtClean="0"/>
              <a:t>    given time to work with Katie before being reassessed formatively.</a:t>
            </a:r>
          </a:p>
          <a:p>
            <a:endParaRPr lang="en-US" dirty="0"/>
          </a:p>
          <a:p>
            <a:r>
              <a:rPr lang="en-US" dirty="0" smtClean="0"/>
              <a:t>B:  Assessing skills/knowledge the day before they are to be </a:t>
            </a:r>
            <a:r>
              <a:rPr lang="en-US" dirty="0" err="1" smtClean="0"/>
              <a:t>summatively</a:t>
            </a:r>
            <a:r>
              <a:rPr lang="en-US" dirty="0" smtClean="0"/>
              <a:t> assessed is</a:t>
            </a:r>
          </a:p>
          <a:p>
            <a:r>
              <a:rPr lang="en-US" dirty="0"/>
              <a:t> </a:t>
            </a:r>
            <a:r>
              <a:rPr lang="en-US" dirty="0" smtClean="0"/>
              <a:t>    NOT formative… the student won’t have time to learn/relearn.  </a:t>
            </a:r>
          </a:p>
          <a:p>
            <a:r>
              <a:rPr lang="en-US" dirty="0"/>
              <a:t> </a:t>
            </a:r>
            <a:r>
              <a:rPr lang="en-US" dirty="0" smtClean="0"/>
              <a:t>     However, if as a result of this assessment, the teacher decides to move the date of </a:t>
            </a:r>
          </a:p>
          <a:p>
            <a:r>
              <a:rPr lang="en-US" dirty="0"/>
              <a:t> </a:t>
            </a:r>
            <a:r>
              <a:rPr lang="en-US" dirty="0" smtClean="0"/>
              <a:t>     the summative (for some learners) in order to have time to reteach then it could</a:t>
            </a:r>
          </a:p>
          <a:p>
            <a:r>
              <a:rPr lang="en-US" dirty="0"/>
              <a:t> </a:t>
            </a:r>
            <a:r>
              <a:rPr lang="en-US" dirty="0" smtClean="0"/>
              <a:t>     be a useful formative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00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think we’re all pretty good at naming good DI practice but what do we really know about 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06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3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few housekeeping things first:  Twitter feed and prizes</a:t>
            </a:r>
          </a:p>
          <a:p>
            <a:endParaRPr lang="en-US" dirty="0" smtClean="0"/>
          </a:p>
          <a:p>
            <a:r>
              <a:rPr lang="en-US" dirty="0" smtClean="0"/>
              <a:t>Log in.</a:t>
            </a:r>
          </a:p>
          <a:p>
            <a:endParaRPr lang="en-US" dirty="0" smtClean="0"/>
          </a:p>
          <a:p>
            <a:r>
              <a:rPr lang="en-US" dirty="0" smtClean="0"/>
              <a:t>Opens to home page.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Enter ‘#</a:t>
            </a:r>
            <a:r>
              <a:rPr lang="en-US" dirty="0" err="1" smtClean="0"/>
              <a:t>gpcsd</a:t>
            </a:r>
            <a:r>
              <a:rPr lang="en-US" dirty="0" smtClean="0"/>
              <a:t>’ into search bar.</a:t>
            </a:r>
          </a:p>
          <a:p>
            <a:endParaRPr lang="en-US" dirty="0"/>
          </a:p>
          <a:p>
            <a:r>
              <a:rPr lang="en-US" dirty="0" smtClean="0"/>
              <a:t>Select ‘all’</a:t>
            </a:r>
          </a:p>
          <a:p>
            <a:endParaRPr lang="en-US" dirty="0"/>
          </a:p>
          <a:p>
            <a:r>
              <a:rPr lang="en-US" dirty="0" smtClean="0"/>
              <a:t>That’s all… now you can watch the feed in real time.</a:t>
            </a:r>
          </a:p>
          <a:p>
            <a:endParaRPr lang="en-US" dirty="0"/>
          </a:p>
          <a:p>
            <a:r>
              <a:rPr lang="en-US" dirty="0" smtClean="0"/>
              <a:t>Every once in a while, flip back to the Twitter feed (Alt Tab) to view any recent tweets.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A LITTLE FUN:</a:t>
            </a:r>
          </a:p>
          <a:p>
            <a:endParaRPr lang="en-US" dirty="0" smtClean="0"/>
          </a:p>
          <a:p>
            <a:r>
              <a:rPr lang="en-US" dirty="0" smtClean="0"/>
              <a:t>The first person to shout out good job when they see the Twitter bird on a slide wins a prize.</a:t>
            </a:r>
          </a:p>
          <a:p>
            <a:r>
              <a:rPr lang="en-US" dirty="0" smtClean="0"/>
              <a:t>Qualifier – they must turn the ‘good job’ feedback into descriptive feedback about your presentation.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45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8019" y="4239419"/>
            <a:ext cx="5563870" cy="4495800"/>
          </a:xfrm>
        </p:spPr>
        <p:txBody>
          <a:bodyPr/>
          <a:lstStyle/>
          <a:p>
            <a:r>
              <a:rPr lang="en-US" dirty="0"/>
              <a:t>Video – 1:55 – Obvious to You, Amazing to Others</a:t>
            </a:r>
          </a:p>
          <a:p>
            <a:r>
              <a:rPr lang="en-US" dirty="0"/>
              <a:t>                          </a:t>
            </a:r>
            <a:r>
              <a:rPr lang="en-US" dirty="0">
                <a:hlinkClick r:id="rId3"/>
              </a:rPr>
              <a:t>http://youtu.be/xcmI5SSQLmE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Before:  </a:t>
            </a:r>
          </a:p>
          <a:p>
            <a:r>
              <a:rPr lang="en-US" dirty="0"/>
              <a:t>Going to start with a quick reflection.</a:t>
            </a:r>
          </a:p>
          <a:p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After:</a:t>
            </a:r>
          </a:p>
          <a:p>
            <a:r>
              <a:rPr lang="en-US" dirty="0"/>
              <a:t>DI isn’t something ‘new’, some new reform… </a:t>
            </a:r>
          </a:p>
          <a:p>
            <a:r>
              <a:rPr lang="en-US" dirty="0"/>
              <a:t>it’s not a tidy little package that can be handed over..</a:t>
            </a:r>
          </a:p>
          <a:p>
            <a:r>
              <a:rPr lang="en-US" dirty="0"/>
              <a:t>Lots of us already do bits and pieces of DI… with varying degrees of success</a:t>
            </a:r>
          </a:p>
          <a:p>
            <a:r>
              <a:rPr lang="en-US" dirty="0"/>
              <a:t>And I’m not here to tell you that you need to change everything about your teaching practice.</a:t>
            </a:r>
          </a:p>
          <a:p>
            <a:r>
              <a:rPr lang="en-US" dirty="0"/>
              <a:t>I’m asking you to keep an open mind today… allow yourself to participate… and view everything I ask of you from both the lens of a teacher and as a student</a:t>
            </a:r>
          </a:p>
          <a:p>
            <a:r>
              <a:rPr lang="en-US" dirty="0"/>
              <a:t>When I present, I am passionate and open and honest.  I truly believe in what I have to say and that will come through today, I’m sure…  This is who I am, it is how I teach.  And once I really began seeing the individual child in front of me, with his or her individual needs, it transformed my teaching.  I want to share that experience with you.  And I want you to share your experiences with me and everyone else.</a:t>
            </a:r>
          </a:p>
          <a:p>
            <a:r>
              <a:rPr lang="en-US" dirty="0"/>
              <a:t>What I am here to say is that the best way to grow our teaching practice is through collaboration with others – there are people doing amazing things in their classrooms that to them are quite ordinary… but we never hear about 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53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58019" y="4239419"/>
            <a:ext cx="5563870" cy="4724400"/>
          </a:xfrm>
        </p:spPr>
        <p:txBody>
          <a:bodyPr/>
          <a:lstStyle/>
          <a:p>
            <a:r>
              <a:rPr lang="en-US" dirty="0" smtClean="0"/>
              <a:t>So what’s obvious to you is amazing to others:</a:t>
            </a:r>
          </a:p>
          <a:p>
            <a:r>
              <a:rPr lang="en-US" dirty="0" smtClean="0"/>
              <a:t>1.  Individual reflection:</a:t>
            </a:r>
          </a:p>
          <a:p>
            <a:endParaRPr lang="en-US" dirty="0"/>
          </a:p>
          <a:p>
            <a:r>
              <a:rPr lang="en-US" dirty="0" smtClean="0"/>
              <a:t>      Allow time for silent, individual reflection on changes they’ve implemented since</a:t>
            </a:r>
          </a:p>
          <a:p>
            <a:r>
              <a:rPr lang="en-US" dirty="0"/>
              <a:t> </a:t>
            </a:r>
            <a:r>
              <a:rPr lang="en-US" dirty="0" smtClean="0"/>
              <a:t>    the last PD day.  Can be successes or things that didn’t go quite as planned!</a:t>
            </a:r>
          </a:p>
          <a:p>
            <a:r>
              <a:rPr lang="en-US" dirty="0"/>
              <a:t> </a:t>
            </a:r>
            <a:r>
              <a:rPr lang="en-US" dirty="0" smtClean="0"/>
              <a:t>    Have to share this thought from Kristie Lorenz about getting students up and</a:t>
            </a:r>
          </a:p>
          <a:p>
            <a:r>
              <a:rPr lang="en-US" dirty="0"/>
              <a:t> </a:t>
            </a:r>
            <a:r>
              <a:rPr lang="en-US" dirty="0" smtClean="0"/>
              <a:t>    moving:  “I stand all day and I’m brilliant!”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2. Partner share: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Have them share with someone beside them.</a:t>
            </a:r>
          </a:p>
          <a:p>
            <a:endParaRPr lang="en-US" dirty="0"/>
          </a:p>
          <a:p>
            <a:r>
              <a:rPr lang="en-US" dirty="0" smtClean="0"/>
              <a:t>3.  Room share: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Have them up and moving, finding </a:t>
            </a:r>
            <a:r>
              <a:rPr lang="en-US" i="1" dirty="0" smtClean="0"/>
              <a:t>at least </a:t>
            </a:r>
            <a:r>
              <a:rPr lang="en-US" dirty="0" smtClean="0"/>
              <a:t>one other teacher to share with.</a:t>
            </a:r>
          </a:p>
          <a:p>
            <a:r>
              <a:rPr lang="en-US" dirty="0"/>
              <a:t> </a:t>
            </a:r>
            <a:r>
              <a:rPr lang="en-US" dirty="0" smtClean="0"/>
              <a:t>     This teacher CANNOT be someone from their table.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Whole group reflection:</a:t>
            </a:r>
          </a:p>
          <a:p>
            <a:endParaRPr lang="en-US" dirty="0"/>
          </a:p>
          <a:p>
            <a:r>
              <a:rPr lang="en-US" dirty="0" smtClean="0"/>
              <a:t>Why time for individual reflection before sharing?</a:t>
            </a:r>
          </a:p>
          <a:p>
            <a:endParaRPr lang="en-US" dirty="0" smtClean="0"/>
          </a:p>
          <a:p>
            <a:r>
              <a:rPr lang="en-US" dirty="0" smtClean="0"/>
              <a:t>Why time for partner sharing before room sharing?</a:t>
            </a:r>
          </a:p>
          <a:p>
            <a:endParaRPr lang="en-US" dirty="0"/>
          </a:p>
          <a:p>
            <a:r>
              <a:rPr lang="en-US" dirty="0" smtClean="0"/>
              <a:t>Why do room sharing?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44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656" y="4235384"/>
            <a:ext cx="6259354" cy="4851440"/>
          </a:xfrm>
        </p:spPr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4" y="4198149"/>
            <a:ext cx="2704659" cy="162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23" y="5820277"/>
            <a:ext cx="2163727" cy="103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9" y="7104634"/>
            <a:ext cx="2777105" cy="15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86523" y="4466405"/>
            <a:ext cx="2897212" cy="1290800"/>
          </a:xfrm>
          <a:prstGeom prst="rect">
            <a:avLst/>
          </a:prstGeom>
          <a:noFill/>
        </p:spPr>
        <p:txBody>
          <a:bodyPr wrap="none" lIns="92546" tIns="46273" rIns="92546" bIns="46273" rtlCol="0">
            <a:spAutoFit/>
          </a:bodyPr>
          <a:lstStyle/>
          <a:p>
            <a:pPr marL="231366" indent="-231366">
              <a:buAutoNum type="arabicPeriod"/>
            </a:pPr>
            <a:r>
              <a:rPr lang="en-US" sz="1100" dirty="0"/>
              <a:t>Model how easy it is to create a room.</a:t>
            </a:r>
          </a:p>
          <a:p>
            <a:r>
              <a:rPr lang="en-US" sz="1100" dirty="0"/>
              <a:t>        Write the URL up on the whiteboard.</a:t>
            </a:r>
          </a:p>
          <a:p>
            <a:r>
              <a:rPr lang="en-US" sz="1100" dirty="0"/>
              <a:t>        (I usually create the room ahead of time </a:t>
            </a:r>
          </a:p>
          <a:p>
            <a:r>
              <a:rPr lang="en-US" sz="1100" dirty="0"/>
              <a:t>         and put up a QR code for easier access.)</a:t>
            </a:r>
          </a:p>
          <a:p>
            <a:endParaRPr lang="en-US" sz="1100" dirty="0"/>
          </a:p>
          <a:p>
            <a:r>
              <a:rPr lang="en-US" sz="1100" dirty="0"/>
              <a:t>Pitfalls:  inappropriate comments – must build </a:t>
            </a:r>
          </a:p>
          <a:p>
            <a:r>
              <a:rPr lang="en-US" sz="1100" dirty="0"/>
              <a:t>                the culture first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932" y="6033226"/>
            <a:ext cx="2633859" cy="606520"/>
          </a:xfrm>
          <a:prstGeom prst="rect">
            <a:avLst/>
          </a:prstGeom>
          <a:noFill/>
        </p:spPr>
        <p:txBody>
          <a:bodyPr wrap="none" lIns="92546" tIns="46273" rIns="92546" bIns="46273" rtlCol="0">
            <a:spAutoFit/>
          </a:bodyPr>
          <a:lstStyle/>
          <a:p>
            <a:pPr marL="231366" indent="-231366">
              <a:buAutoNum type="arabicPeriod" startAt="2"/>
            </a:pPr>
            <a:r>
              <a:rPr lang="en-US" sz="1100" dirty="0"/>
              <a:t>Demonstrate how to enter name.</a:t>
            </a:r>
          </a:p>
          <a:p>
            <a:r>
              <a:rPr lang="en-US" sz="1100" dirty="0"/>
              <a:t>       and selecting join by actually entering </a:t>
            </a:r>
          </a:p>
          <a:p>
            <a:r>
              <a:rPr lang="en-US" sz="1100" dirty="0"/>
              <a:t>       your own name.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6523" y="7424152"/>
            <a:ext cx="2401393" cy="435450"/>
          </a:xfrm>
          <a:prstGeom prst="rect">
            <a:avLst/>
          </a:prstGeom>
          <a:noFill/>
        </p:spPr>
        <p:txBody>
          <a:bodyPr wrap="none" lIns="92546" tIns="46273" rIns="92546" bIns="46273" rtlCol="0">
            <a:spAutoFit/>
          </a:bodyPr>
          <a:lstStyle/>
          <a:p>
            <a:r>
              <a:rPr lang="en-US" sz="1100" dirty="0"/>
              <a:t>3.     Type in one strategy you’ve tried.</a:t>
            </a:r>
          </a:p>
          <a:p>
            <a:r>
              <a:rPr lang="en-US" sz="1100" dirty="0"/>
              <a:t>        Select ‘say’.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799" y="8581569"/>
            <a:ext cx="4322896" cy="435450"/>
          </a:xfrm>
          <a:prstGeom prst="rect">
            <a:avLst/>
          </a:prstGeom>
          <a:noFill/>
        </p:spPr>
        <p:txBody>
          <a:bodyPr wrap="none" lIns="92546" tIns="46273" rIns="92546" bIns="46273" rtlCol="0">
            <a:spAutoFit/>
          </a:bodyPr>
          <a:lstStyle/>
          <a:p>
            <a:pPr marL="231366" indent="-231366">
              <a:buAutoNum type="arabicPeriod" startAt="4"/>
            </a:pPr>
            <a:r>
              <a:rPr lang="en-US" sz="1100" dirty="0"/>
              <a:t>Now have every teacher navigate to the site on their phones/</a:t>
            </a:r>
            <a:r>
              <a:rPr lang="en-US" sz="1100" dirty="0" err="1"/>
              <a:t>iPads</a:t>
            </a:r>
            <a:r>
              <a:rPr lang="en-US" sz="1100" dirty="0"/>
              <a:t> </a:t>
            </a:r>
          </a:p>
          <a:p>
            <a:r>
              <a:rPr lang="en-US" sz="1100" dirty="0"/>
              <a:t>        and enter an anecdote they shared or was shared with them.</a:t>
            </a:r>
          </a:p>
        </p:txBody>
      </p:sp>
    </p:spTree>
    <p:extLst>
      <p:ext uri="{BB962C8B-B14F-4D97-AF65-F5344CB8AC3E}">
        <p14:creationId xmlns:p14="http://schemas.microsoft.com/office/powerpoint/2010/main" val="1240984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Reflecting back on the conversations and pre-assessments collected at the last PD days made me realize that all of us seem to have a really good grasp on the fundamentals and theory behind DI yet I’m not convinced we’re actually implementing elements of it successfully into our teaching practice.  </a:t>
            </a:r>
          </a:p>
          <a:p>
            <a:r>
              <a:rPr lang="en-US" dirty="0" smtClean="0"/>
              <a:t>It’s always easier said than done.</a:t>
            </a:r>
          </a:p>
          <a:p>
            <a:endParaRPr lang="en-US" dirty="0"/>
          </a:p>
          <a:p>
            <a:r>
              <a:rPr lang="en-US" dirty="0" smtClean="0"/>
              <a:t>This will be a vertical surface, random group activity.</a:t>
            </a:r>
          </a:p>
          <a:p>
            <a:r>
              <a:rPr lang="en-US" dirty="0" smtClean="0"/>
              <a:t>I’m going to ask you to make a line continuum with agree/disagree at opposite ends.</a:t>
            </a:r>
          </a:p>
          <a:p>
            <a:r>
              <a:rPr lang="en-US" dirty="0" smtClean="0"/>
              <a:t>I’m going to show some statements and I want your group to discuss the degree to which you believe these statements and place on the </a:t>
            </a:r>
            <a:r>
              <a:rPr lang="en-US" dirty="0"/>
              <a:t>continuum. (either </a:t>
            </a:r>
            <a:r>
              <a:rPr lang="en-US" dirty="0" smtClean="0"/>
              <a:t>statement </a:t>
            </a:r>
            <a:r>
              <a:rPr lang="en-US" dirty="0"/>
              <a:t># or </a:t>
            </a:r>
            <a:r>
              <a:rPr lang="en-US" dirty="0" smtClean="0"/>
              <a:t>just a word).  Make your line near the top of your board.</a:t>
            </a:r>
          </a:p>
          <a:p>
            <a:endParaRPr lang="en-US" dirty="0"/>
          </a:p>
          <a:p>
            <a:r>
              <a:rPr lang="en-US" dirty="0" smtClean="0"/>
              <a:t>Random group.</a:t>
            </a:r>
          </a:p>
          <a:p>
            <a:r>
              <a:rPr lang="en-US" dirty="0" smtClean="0"/>
              <a:t>Show statements.  </a:t>
            </a:r>
          </a:p>
          <a:p>
            <a:endParaRPr lang="en-US" dirty="0"/>
          </a:p>
          <a:p>
            <a:r>
              <a:rPr lang="en-US" dirty="0" smtClean="0"/>
              <a:t>Now, we’re going to repeat this but this time I want your group to discuss the degree to which what you see in our schools suggests we believe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37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84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4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DE3366A-20AC-43D1-BE58-1414244CB8BB}" type="datetimeFigureOut">
              <a:rPr lang="en-US" smtClean="0"/>
              <a:t>11/7/2013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4236921-20E2-4793-80F3-714BCAE436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is.gd/RIqRp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extensionsmath.pbworks.com/f/NCTM+Tiering+and+Scaffolding.pdf" TargetMode="External"/><Relationship Id="rId4" Type="http://schemas.openxmlformats.org/officeDocument/2006/relationships/hyperlink" Target="http://www.pps.k12.or.us/files/tag/What_Do_Students_Need-Ch_6_Diane_Heacox-foundation_secondary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hyperlink" Target="https://twitter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odaysmeet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4495800"/>
            <a:ext cx="5410200" cy="1371600"/>
          </a:xfrm>
        </p:spPr>
        <p:txBody>
          <a:bodyPr>
            <a:normAutofit/>
          </a:bodyPr>
          <a:lstStyle/>
          <a:p>
            <a:r>
              <a:rPr lang="en-US" sz="2400" dirty="0"/>
              <a:t>School improvement </a:t>
            </a:r>
            <a:br>
              <a:rPr lang="en-US" sz="2400" dirty="0"/>
            </a:br>
            <a:r>
              <a:rPr lang="en-US" sz="2400" dirty="0"/>
              <a:t>Differentiated Instruction Project</a:t>
            </a:r>
            <a:br>
              <a:rPr lang="en-US" sz="2400" dirty="0"/>
            </a:br>
            <a:r>
              <a:rPr lang="en-US" sz="2400" dirty="0" smtClean="0"/>
              <a:t>School Based </a:t>
            </a:r>
            <a:r>
              <a:rPr lang="en-US" sz="2400" dirty="0" err="1" smtClean="0"/>
              <a:t>pd</a:t>
            </a:r>
            <a:r>
              <a:rPr lang="en-US" sz="2400" dirty="0" smtClean="0"/>
              <a:t> Day December 6/13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609600"/>
            <a:ext cx="6705600" cy="2362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Differentiation: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 Teaching all students,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         not just those easiest to teach.</a:t>
            </a:r>
          </a:p>
        </p:txBody>
      </p:sp>
    </p:spTree>
    <p:extLst>
      <p:ext uri="{BB962C8B-B14F-4D97-AF65-F5344CB8AC3E}">
        <p14:creationId xmlns:p14="http://schemas.microsoft.com/office/powerpoint/2010/main" val="309369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153400" cy="990600"/>
          </a:xfrm>
        </p:spPr>
        <p:txBody>
          <a:bodyPr/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.  Students as dependent.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153400" cy="16002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4</a:t>
            </a:r>
            <a:r>
              <a:rPr lang="en-US" dirty="0" smtClean="0"/>
              <a:t>.  Lessons directly linked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with learning goals.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8153400" cy="1524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5</a:t>
            </a:r>
            <a:r>
              <a:rPr lang="en-US" dirty="0" smtClean="0"/>
              <a:t>.  Instructional strategies </a:t>
            </a:r>
            <a:br>
              <a:rPr lang="en-US" dirty="0" smtClean="0"/>
            </a:br>
            <a:r>
              <a:rPr lang="en-US" dirty="0" smtClean="0"/>
              <a:t>as a ‘bag of tricks’.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153400" cy="1447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.  Assessment as what comes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at the end to ‘see who got it’.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1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153400" cy="1447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7</a:t>
            </a:r>
            <a:r>
              <a:rPr lang="en-US" dirty="0" smtClean="0"/>
              <a:t>.  Classroom management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as a synonym for control.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8153400" cy="990600"/>
          </a:xfrm>
        </p:spPr>
        <p:txBody>
          <a:bodyPr/>
          <a:lstStyle/>
          <a:p>
            <a:pPr algn="ctr"/>
            <a:r>
              <a:rPr lang="en-US" dirty="0"/>
              <a:t>8</a:t>
            </a:r>
            <a:r>
              <a:rPr lang="en-US" dirty="0" smtClean="0"/>
              <a:t>.  Fair as treating everyone alike.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Jay </a:t>
            </a:r>
            <a:r>
              <a:rPr lang="en-US" dirty="0" err="1"/>
              <a:t>McTighe</a:t>
            </a:r>
            <a:r>
              <a:rPr lang="en-US" dirty="0"/>
              <a:t> on Critical Transformations</a:t>
            </a:r>
          </a:p>
        </p:txBody>
      </p:sp>
      <p:pic>
        <p:nvPicPr>
          <p:cNvPr id="3" name="Jay McTighe on Critical Transforma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381" y="1739781"/>
            <a:ext cx="7586133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6526138"/>
            <a:ext cx="17780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Video source:  </a:t>
            </a:r>
            <a:r>
              <a:rPr lang="en-US" sz="800" dirty="0" smtClean="0"/>
              <a:t>youtu.be/dSSeuem6BLA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0870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Tiered Activity</a:t>
            </a:r>
            <a:endParaRPr lang="en-US" dirty="0"/>
          </a:p>
        </p:txBody>
      </p:sp>
      <p:pic>
        <p:nvPicPr>
          <p:cNvPr id="3" name="When Was it a Million Seconds Ago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524000"/>
            <a:ext cx="8686800" cy="488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9987" y="6633518"/>
            <a:ext cx="2209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Video source:  http</a:t>
            </a:r>
            <a:r>
              <a:rPr lang="en-US" sz="800" dirty="0"/>
              <a:t>://youtu.be/cJ7A0yTDiqQ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87" y="3810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3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Tiering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7898" y="2057400"/>
            <a:ext cx="5487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The process of adjusting the degree of difficulty of a question, </a:t>
            </a:r>
            <a:r>
              <a:rPr lang="en-US" sz="2400" dirty="0" smtClean="0">
                <a:solidFill>
                  <a:schemeClr val="tx2"/>
                </a:solidFill>
              </a:rPr>
              <a:t>task</a:t>
            </a:r>
            <a:r>
              <a:rPr lang="en-US" sz="2400" dirty="0">
                <a:solidFill>
                  <a:schemeClr val="tx2"/>
                </a:solidFill>
              </a:rPr>
              <a:t>, or </a:t>
            </a:r>
            <a:r>
              <a:rPr lang="en-US" sz="2400" dirty="0" smtClean="0">
                <a:solidFill>
                  <a:schemeClr val="tx2"/>
                </a:solidFill>
              </a:rPr>
              <a:t>product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to </a:t>
            </a:r>
            <a:r>
              <a:rPr lang="en-US" sz="2400" dirty="0">
                <a:solidFill>
                  <a:schemeClr val="tx2"/>
                </a:solidFill>
              </a:rPr>
              <a:t>match a student’s current readiness </a:t>
            </a:r>
            <a:r>
              <a:rPr lang="en-US" sz="2400" dirty="0" smtClean="0">
                <a:solidFill>
                  <a:schemeClr val="tx2"/>
                </a:solidFill>
              </a:rPr>
              <a:t>level. 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Begin </a:t>
            </a:r>
            <a:r>
              <a:rPr lang="en-US" sz="2400" dirty="0">
                <a:solidFill>
                  <a:schemeClr val="tx2"/>
                </a:solidFill>
              </a:rPr>
              <a:t>with the grade level expectation – raise and lower from </a:t>
            </a:r>
            <a:r>
              <a:rPr lang="en-US" sz="2400" dirty="0" smtClean="0">
                <a:solidFill>
                  <a:schemeClr val="tx2"/>
                </a:solidFill>
              </a:rPr>
              <a:t>there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3124200"/>
            <a:ext cx="12795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(Tomlinson &amp; </a:t>
            </a:r>
            <a:r>
              <a:rPr lang="en-US" sz="800" dirty="0" err="1">
                <a:solidFill>
                  <a:schemeClr val="tx2"/>
                </a:solidFill>
              </a:rPr>
              <a:t>Eidson</a:t>
            </a:r>
            <a:r>
              <a:rPr lang="en-US" sz="800" dirty="0">
                <a:solidFill>
                  <a:schemeClr val="tx2"/>
                </a:solidFill>
              </a:rPr>
              <a:t>, 2003)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61108"/>
            <a:ext cx="3095625" cy="3810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5771108"/>
            <a:ext cx="2663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2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Pre-Assessment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516166"/>
            <a:ext cx="7197859" cy="539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829" y="1524000"/>
            <a:ext cx="89154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1905000"/>
            <a:ext cx="5715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You need to have more than a gut feeling of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what students know or can do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before deciding how to take them farther.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8709" y="6699117"/>
            <a:ext cx="11897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Image source:  Lisa Helm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9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46" y="1828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2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Pre-Assessment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840468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2147597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to gain an understanding of what your </a:t>
            </a:r>
            <a:r>
              <a:rPr lang="en-US" sz="2400" dirty="0" smtClean="0">
                <a:solidFill>
                  <a:schemeClr val="tx2"/>
                </a:solidFill>
              </a:rPr>
              <a:t>students: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know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understand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are </a:t>
            </a:r>
            <a:r>
              <a:rPr lang="en-US" sz="2400" dirty="0">
                <a:solidFill>
                  <a:schemeClr val="tx2"/>
                </a:solidFill>
              </a:rPr>
              <a:t>able to </a:t>
            </a:r>
            <a:r>
              <a:rPr lang="en-US" sz="2400" dirty="0" smtClean="0">
                <a:solidFill>
                  <a:schemeClr val="tx2"/>
                </a:solidFill>
              </a:rPr>
              <a:t>do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3818191"/>
            <a:ext cx="2593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Purposeful planning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4553298"/>
            <a:ext cx="2642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Purposeful grouping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062683"/>
            <a:ext cx="2378453" cy="7864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13979" y="6477000"/>
            <a:ext cx="26645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http</a:t>
            </a:r>
            <a:r>
              <a:rPr lang="en-US" sz="800" dirty="0"/>
              <a:t>://www.presentermedia.com/</a:t>
            </a:r>
          </a:p>
        </p:txBody>
      </p:sp>
    </p:spTree>
    <p:extLst>
      <p:ext uri="{BB962C8B-B14F-4D97-AF65-F5344CB8AC3E}">
        <p14:creationId xmlns:p14="http://schemas.microsoft.com/office/powerpoint/2010/main" val="8043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5663496" cy="422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Grouping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47800" y="1981200"/>
            <a:ext cx="6019800" cy="838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02707" y="183600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Think of it as “PURPOSEFUL GROUPING”… 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because it shouldn’t always be random.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7400" y="6206699"/>
            <a:ext cx="1505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Amanda Gilmore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37" y="304800"/>
            <a:ext cx="667284" cy="6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Feedback as Part of Formative Assessment</a:t>
            </a:r>
            <a:endParaRPr 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828800"/>
            <a:ext cx="6172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Feedback needs to come while the students still think of the learning goal as a learning goal –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that is, something they are still striving for, not something they already did.</a:t>
            </a:r>
          </a:p>
          <a:p>
            <a:r>
              <a:rPr lang="en-US" sz="1000" dirty="0" smtClean="0">
                <a:solidFill>
                  <a:schemeClr val="tx2"/>
                </a:solidFill>
              </a:rPr>
              <a:t>                                                                                                 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200" y="5562600"/>
            <a:ext cx="26645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http</a:t>
            </a:r>
            <a:r>
              <a:rPr lang="en-US" sz="800" dirty="0"/>
              <a:t>://www.presentermedia.com/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3276600"/>
            <a:ext cx="938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 (</a:t>
            </a:r>
            <a:r>
              <a:rPr lang="en-US" sz="800" dirty="0" err="1">
                <a:solidFill>
                  <a:schemeClr val="tx2"/>
                </a:solidFill>
              </a:rPr>
              <a:t>Brookhart</a:t>
            </a:r>
            <a:r>
              <a:rPr lang="en-US" sz="800" dirty="0">
                <a:solidFill>
                  <a:schemeClr val="tx2"/>
                </a:solidFill>
              </a:rPr>
              <a:t>, 2008)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12822"/>
            <a:ext cx="4181475" cy="33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Nobody really does this… right?</a:t>
            </a:r>
            <a:endParaRPr lang="en-US" dirty="0"/>
          </a:p>
        </p:txBody>
      </p:sp>
      <p:pic>
        <p:nvPicPr>
          <p:cNvPr id="3" name="Mr. 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559607"/>
            <a:ext cx="8669866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6610847"/>
            <a:ext cx="17363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Video source:  youtu.be/0fn_vAhu_Lw</a:t>
            </a:r>
            <a:endParaRPr lang="en-US" sz="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225" y="304800"/>
            <a:ext cx="690563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Differentiation Scenarios… he’s back!</a:t>
            </a:r>
            <a:endParaRPr lang="en-US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1828800"/>
            <a:ext cx="519033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Rick </a:t>
            </a:r>
            <a:r>
              <a:rPr lang="en-US" sz="2400" dirty="0" err="1" smtClean="0">
                <a:solidFill>
                  <a:schemeClr val="tx2"/>
                </a:solidFill>
              </a:rPr>
              <a:t>Wormeli</a:t>
            </a:r>
            <a:r>
              <a:rPr lang="en-US" sz="2400" dirty="0" smtClean="0">
                <a:solidFill>
                  <a:schemeClr val="tx2"/>
                </a:solidFill>
              </a:rPr>
              <a:t> gives us the following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scenarios to discuss.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In groups, discuss the following two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scenarios.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Ask yourself:  </a:t>
            </a:r>
            <a:r>
              <a:rPr lang="en-US" sz="2400" i="1" dirty="0" smtClean="0">
                <a:solidFill>
                  <a:schemeClr val="tx2"/>
                </a:solidFill>
              </a:rPr>
              <a:t>Is it differentiation? 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Why or Why not?</a:t>
            </a:r>
          </a:p>
          <a:p>
            <a:endParaRPr lang="en-US" sz="2400" i="1" dirty="0">
              <a:solidFill>
                <a:schemeClr val="tx2"/>
              </a:solidFill>
            </a:endParaRPr>
          </a:p>
          <a:p>
            <a:r>
              <a:rPr lang="en-US" sz="2400" i="1" dirty="0" smtClean="0">
                <a:solidFill>
                  <a:schemeClr val="tx2"/>
                </a:solidFill>
              </a:rPr>
              <a:t>What would a highly accomplished </a:t>
            </a:r>
          </a:p>
          <a:p>
            <a:r>
              <a:rPr lang="en-US" sz="2400" i="1" dirty="0" smtClean="0">
                <a:solidFill>
                  <a:schemeClr val="tx2"/>
                </a:solidFill>
              </a:rPr>
              <a:t>differentiating teacher do in this situation?</a:t>
            </a:r>
            <a:endParaRPr lang="en-US" sz="2400" i="1" dirty="0">
              <a:solidFill>
                <a:schemeClr val="tx2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21652"/>
            <a:ext cx="2144819" cy="322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322823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www.amazon.com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032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938">
            <a:off x="4384647" y="505980"/>
            <a:ext cx="4790752" cy="451755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391265">
            <a:off x="4705932" y="1172578"/>
            <a:ext cx="3971047" cy="2537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pPr marL="342900" lvl="0" indent="-342900" algn="l">
              <a:spcBef>
                <a:spcPts val="0"/>
              </a:spcBef>
              <a:buFontTx/>
              <a:buAutoNum type="alphaUcPeriod"/>
            </a:pPr>
            <a:r>
              <a:rPr lang="en-US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 teacher hands back an ungraded math sheet on which is written: ‘You seem to be confusing sine and cosine.  Talk to Katie about how to work out the difference.’	</a:t>
            </a:r>
            <a:endParaRPr lang="en-US" sz="2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62" flipH="1">
            <a:off x="-109846" y="1896037"/>
            <a:ext cx="4844021" cy="4567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 rot="197592">
            <a:off x="269252" y="2602964"/>
            <a:ext cx="4085825" cy="2541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pPr marL="342900" lvl="0" indent="-342900" algn="l">
              <a:spcBef>
                <a:spcPts val="0"/>
              </a:spcBef>
              <a:buFont typeface="+mj-lt"/>
              <a:buAutoNum type="alphaUcPeriod" startAt="2"/>
            </a:pPr>
            <a:r>
              <a:rPr lang="en-US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Worried about how well her students will perform on an upcoming summative assessment, a teacher decides to formatively assess their skills the day before they have to write the test.</a:t>
            </a:r>
            <a:endParaRPr lang="en-US" sz="2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Reflection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7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465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You can know the name of a bird in all the languages of the world, 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but </a:t>
            </a:r>
            <a:r>
              <a:rPr lang="en-US" sz="2400" dirty="0">
                <a:solidFill>
                  <a:schemeClr val="tx2"/>
                </a:solidFill>
              </a:rPr>
              <a:t>when you're finished, 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you'll </a:t>
            </a:r>
            <a:r>
              <a:rPr lang="en-US" sz="2400" dirty="0">
                <a:solidFill>
                  <a:schemeClr val="tx2"/>
                </a:solidFill>
              </a:rPr>
              <a:t>know absolutely nothing whatever about the bird... 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So </a:t>
            </a:r>
            <a:r>
              <a:rPr lang="en-US" sz="2400" dirty="0">
                <a:solidFill>
                  <a:schemeClr val="tx2"/>
                </a:solidFill>
              </a:rPr>
              <a:t>let's look at the bird 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and </a:t>
            </a:r>
            <a:r>
              <a:rPr lang="en-US" sz="2400" dirty="0">
                <a:solidFill>
                  <a:schemeClr val="tx2"/>
                </a:solidFill>
              </a:rPr>
              <a:t>see </a:t>
            </a:r>
            <a:r>
              <a:rPr lang="en-US" sz="2400" dirty="0" smtClean="0">
                <a:solidFill>
                  <a:schemeClr val="tx2"/>
                </a:solidFill>
              </a:rPr>
              <a:t>what </a:t>
            </a:r>
            <a:r>
              <a:rPr lang="en-US" sz="2400" dirty="0">
                <a:solidFill>
                  <a:schemeClr val="tx2"/>
                </a:solidFill>
              </a:rPr>
              <a:t>it's doing — that's what counts. 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I </a:t>
            </a:r>
            <a:r>
              <a:rPr lang="en-US" sz="2400" dirty="0">
                <a:solidFill>
                  <a:schemeClr val="tx2"/>
                </a:solidFill>
              </a:rPr>
              <a:t>learned very early the difference between 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knowing </a:t>
            </a:r>
            <a:r>
              <a:rPr lang="en-US" sz="2400" dirty="0">
                <a:solidFill>
                  <a:schemeClr val="tx2"/>
                </a:solidFill>
              </a:rPr>
              <a:t>the name of something and knowing something.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5168920"/>
            <a:ext cx="133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~Richard Feynman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752600"/>
            <a:ext cx="856529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2"/>
                </a:solidFill>
              </a:rPr>
              <a:t>Brookhart</a:t>
            </a:r>
            <a:r>
              <a:rPr lang="en-US" sz="1400" dirty="0" smtClean="0">
                <a:solidFill>
                  <a:schemeClr val="tx2"/>
                </a:solidFill>
              </a:rPr>
              <a:t>, Susan.  (2008).  How to Give Effective Feedback to Your Students.  Retrieved from</a:t>
            </a:r>
          </a:p>
          <a:p>
            <a:r>
              <a:rPr lang="en-US" sz="1400" dirty="0">
                <a:solidFill>
                  <a:schemeClr val="tx2"/>
                </a:solidFill>
              </a:rPr>
              <a:t>        </a:t>
            </a:r>
            <a:r>
              <a:rPr lang="en-US" sz="1400" dirty="0">
                <a:solidFill>
                  <a:schemeClr val="tx2"/>
                </a:solidFill>
                <a:hlinkClick r:id="rId3"/>
              </a:rPr>
              <a:t>http://</a:t>
            </a:r>
            <a:r>
              <a:rPr lang="en-US" sz="1400" dirty="0" smtClean="0">
                <a:solidFill>
                  <a:schemeClr val="tx2"/>
                </a:solidFill>
                <a:hlinkClick r:id="rId3"/>
              </a:rPr>
              <a:t>is.gd/RIqRpK</a:t>
            </a:r>
            <a:endParaRPr lang="en-US" sz="1400" dirty="0" smtClean="0">
              <a:solidFill>
                <a:schemeClr val="tx2"/>
              </a:solidFill>
            </a:endParaRPr>
          </a:p>
          <a:p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 err="1" smtClean="0">
                <a:solidFill>
                  <a:schemeClr val="tx2"/>
                </a:solidFill>
              </a:rPr>
              <a:t>Heacox</a:t>
            </a:r>
            <a:r>
              <a:rPr lang="en-US" sz="1400" dirty="0" smtClean="0">
                <a:solidFill>
                  <a:schemeClr val="tx2"/>
                </a:solidFill>
              </a:rPr>
              <a:t>, Diane.  (2001, October).  </a:t>
            </a:r>
            <a:r>
              <a:rPr lang="en-US" sz="1400" i="1" dirty="0" smtClean="0">
                <a:solidFill>
                  <a:schemeClr val="tx2"/>
                </a:solidFill>
              </a:rPr>
              <a:t>What Do Students Need?.  </a:t>
            </a:r>
            <a:r>
              <a:rPr lang="en-US" sz="1400" dirty="0" smtClean="0">
                <a:solidFill>
                  <a:schemeClr val="tx2"/>
                </a:solidFill>
              </a:rPr>
              <a:t>Retrieved from</a:t>
            </a:r>
          </a:p>
          <a:p>
            <a:r>
              <a:rPr lang="en-US" sz="1400" dirty="0"/>
              <a:t>       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www.pps.k12.or.us/files/tag/What_Do_Students_Need-Ch_6_Diane_Heacox-foundation_secondary.pdf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err="1" smtClean="0">
                <a:solidFill>
                  <a:schemeClr val="tx2"/>
                </a:solidFill>
              </a:rPr>
              <a:t>Nunley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smtClean="0">
                <a:solidFill>
                  <a:schemeClr val="tx2"/>
                </a:solidFill>
              </a:rPr>
              <a:t>Katie.  </a:t>
            </a:r>
            <a:r>
              <a:rPr lang="en-US" sz="1400" dirty="0">
                <a:solidFill>
                  <a:schemeClr val="tx2"/>
                </a:solidFill>
              </a:rPr>
              <a:t>(2006).  </a:t>
            </a:r>
            <a:r>
              <a:rPr lang="en-US" sz="1400" i="1" dirty="0">
                <a:solidFill>
                  <a:schemeClr val="tx2"/>
                </a:solidFill>
              </a:rPr>
              <a:t>Differentiating the High School Classroom</a:t>
            </a:r>
            <a:r>
              <a:rPr lang="en-US" sz="1400" dirty="0">
                <a:solidFill>
                  <a:schemeClr val="tx2"/>
                </a:solidFill>
              </a:rPr>
              <a:t>.  Thousand Oaks, CA:  Corwin Press.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Tomlinson, C &amp; </a:t>
            </a:r>
            <a:r>
              <a:rPr lang="en-US" sz="1400" dirty="0" err="1">
                <a:solidFill>
                  <a:schemeClr val="tx2"/>
                </a:solidFill>
              </a:rPr>
              <a:t>Eidson</a:t>
            </a:r>
            <a:r>
              <a:rPr lang="en-US" sz="1400" dirty="0">
                <a:solidFill>
                  <a:schemeClr val="tx2"/>
                </a:solidFill>
              </a:rPr>
              <a:t>, C.  (2003).  </a:t>
            </a:r>
            <a:r>
              <a:rPr lang="en-US" sz="1400" i="1" dirty="0">
                <a:solidFill>
                  <a:schemeClr val="tx2"/>
                </a:solidFill>
              </a:rPr>
              <a:t>Differentiation in Practice</a:t>
            </a:r>
            <a:r>
              <a:rPr lang="en-US" sz="1400" dirty="0">
                <a:solidFill>
                  <a:schemeClr val="tx2"/>
                </a:solidFill>
              </a:rPr>
              <a:t>.  Alexandria, VA:  ASCD.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 err="1">
                <a:solidFill>
                  <a:schemeClr val="tx2"/>
                </a:solidFill>
              </a:rPr>
              <a:t>Tovani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Cris</a:t>
            </a:r>
            <a:r>
              <a:rPr lang="en-US" sz="1400" dirty="0" smtClean="0">
                <a:solidFill>
                  <a:schemeClr val="tx2"/>
                </a:solidFill>
              </a:rPr>
              <a:t>.  </a:t>
            </a:r>
            <a:r>
              <a:rPr lang="en-US" sz="1400" dirty="0">
                <a:solidFill>
                  <a:schemeClr val="tx2"/>
                </a:solidFill>
              </a:rPr>
              <a:t>(2011).  </a:t>
            </a:r>
            <a:r>
              <a:rPr lang="en-US" sz="1400" i="1" dirty="0">
                <a:solidFill>
                  <a:schemeClr val="tx2"/>
                </a:solidFill>
              </a:rPr>
              <a:t>So What Do They Really Know?.  </a:t>
            </a:r>
            <a:r>
              <a:rPr lang="en-US" sz="1400" dirty="0">
                <a:solidFill>
                  <a:schemeClr val="tx2"/>
                </a:solidFill>
              </a:rPr>
              <a:t>Markham, ON:  Pembroke Publishers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 smtClean="0">
                <a:solidFill>
                  <a:schemeClr val="tx2"/>
                </a:solidFill>
              </a:rPr>
              <a:t>Williams, Lori.  (2008 February).  </a:t>
            </a:r>
            <a:r>
              <a:rPr lang="en-US" sz="1400" i="1" dirty="0" err="1" smtClean="0">
                <a:solidFill>
                  <a:schemeClr val="tx2"/>
                </a:solidFill>
              </a:rPr>
              <a:t>Tiering</a:t>
            </a:r>
            <a:r>
              <a:rPr lang="en-US" sz="1400" i="1" dirty="0" smtClean="0">
                <a:solidFill>
                  <a:schemeClr val="tx2"/>
                </a:solidFill>
              </a:rPr>
              <a:t> and Scaffolding</a:t>
            </a:r>
            <a:r>
              <a:rPr lang="en-US" sz="1400" dirty="0" smtClean="0">
                <a:solidFill>
                  <a:schemeClr val="tx2"/>
                </a:solidFill>
              </a:rPr>
              <a:t>.  Retrieved </a:t>
            </a:r>
            <a:r>
              <a:rPr lang="en-US" sz="1400" dirty="0">
                <a:solidFill>
                  <a:schemeClr val="tx2"/>
                </a:solidFill>
              </a:rPr>
              <a:t>from 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/>
              <a:t> </a:t>
            </a:r>
            <a:r>
              <a:rPr lang="en-US" sz="1400" dirty="0" smtClean="0"/>
              <a:t>      </a:t>
            </a:r>
            <a:r>
              <a:rPr lang="en-US" sz="1400" dirty="0" smtClean="0">
                <a:hlinkClick r:id="rId5"/>
              </a:rPr>
              <a:t>http</a:t>
            </a:r>
            <a:r>
              <a:rPr lang="en-US" sz="1400" dirty="0">
                <a:hlinkClick r:id="rId5"/>
              </a:rPr>
              <a:t>://</a:t>
            </a:r>
            <a:r>
              <a:rPr lang="en-US" sz="1400" dirty="0" smtClean="0">
                <a:hlinkClick r:id="rId5"/>
              </a:rPr>
              <a:t>extensionsmath.pbworks.com/f/NCTM+Tiering+and+Scaffolding.pdf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err="1">
                <a:solidFill>
                  <a:schemeClr val="tx2"/>
                </a:solidFill>
              </a:rPr>
              <a:t>Wormeli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smtClean="0">
                <a:solidFill>
                  <a:schemeClr val="tx2"/>
                </a:solidFill>
              </a:rPr>
              <a:t>Rick.   </a:t>
            </a:r>
            <a:r>
              <a:rPr lang="en-US" sz="1400" dirty="0">
                <a:solidFill>
                  <a:schemeClr val="tx2"/>
                </a:solidFill>
              </a:rPr>
              <a:t>( </a:t>
            </a:r>
            <a:r>
              <a:rPr lang="en-US" sz="1400" dirty="0" smtClean="0">
                <a:solidFill>
                  <a:schemeClr val="tx2"/>
                </a:solidFill>
              </a:rPr>
              <a:t>2007).  </a:t>
            </a:r>
            <a:r>
              <a:rPr lang="en-US" sz="1400" i="1" dirty="0" smtClean="0">
                <a:solidFill>
                  <a:schemeClr val="tx2"/>
                </a:solidFill>
              </a:rPr>
              <a:t>Differentiation</a:t>
            </a:r>
            <a:r>
              <a:rPr lang="en-US" sz="1400" dirty="0" smtClean="0">
                <a:solidFill>
                  <a:schemeClr val="tx2"/>
                </a:solidFill>
              </a:rPr>
              <a:t>.  </a:t>
            </a:r>
            <a:r>
              <a:rPr lang="en-US" sz="1400" dirty="0">
                <a:solidFill>
                  <a:schemeClr val="tx2"/>
                </a:solidFill>
              </a:rPr>
              <a:t>Portland, ME:  </a:t>
            </a:r>
            <a:r>
              <a:rPr lang="en-US" sz="1400" dirty="0" err="1">
                <a:solidFill>
                  <a:schemeClr val="tx2"/>
                </a:solidFill>
              </a:rPr>
              <a:t>Stenhouse</a:t>
            </a:r>
            <a:r>
              <a:rPr lang="en-US" sz="1400" dirty="0">
                <a:solidFill>
                  <a:schemeClr val="tx2"/>
                </a:solidFill>
              </a:rPr>
              <a:t> Publishers.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 err="1">
                <a:solidFill>
                  <a:schemeClr val="tx2"/>
                </a:solidFill>
              </a:rPr>
              <a:t>Wormeli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smtClean="0">
                <a:solidFill>
                  <a:schemeClr val="tx2"/>
                </a:solidFill>
              </a:rPr>
              <a:t>Rick.   </a:t>
            </a:r>
            <a:r>
              <a:rPr lang="en-US" sz="1400" dirty="0">
                <a:solidFill>
                  <a:schemeClr val="tx2"/>
                </a:solidFill>
              </a:rPr>
              <a:t>( 2006).  </a:t>
            </a:r>
            <a:r>
              <a:rPr lang="en-US" sz="1400" i="1" dirty="0">
                <a:solidFill>
                  <a:schemeClr val="tx2"/>
                </a:solidFill>
              </a:rPr>
              <a:t>Fair Isn’t Always Equal</a:t>
            </a:r>
            <a:r>
              <a:rPr lang="en-US" sz="1400" dirty="0">
                <a:solidFill>
                  <a:schemeClr val="tx2"/>
                </a:solidFill>
              </a:rPr>
              <a:t>.  Portland, ME:  </a:t>
            </a:r>
            <a:r>
              <a:rPr lang="en-US" sz="1400" dirty="0" err="1">
                <a:solidFill>
                  <a:schemeClr val="tx2"/>
                </a:solidFill>
              </a:rPr>
              <a:t>Stenhouse</a:t>
            </a:r>
            <a:r>
              <a:rPr lang="en-US" sz="1400" dirty="0">
                <a:solidFill>
                  <a:schemeClr val="tx2"/>
                </a:solidFill>
              </a:rPr>
              <a:t> Publishers.</a:t>
            </a:r>
          </a:p>
        </p:txBody>
      </p:sp>
    </p:spTree>
    <p:extLst>
      <p:ext uri="{BB962C8B-B14F-4D97-AF65-F5344CB8AC3E}">
        <p14:creationId xmlns:p14="http://schemas.microsoft.com/office/powerpoint/2010/main" val="13340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2907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66" y="3512910"/>
            <a:ext cx="2233612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9691" y="5638800"/>
            <a:ext cx="2057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Image source: marketingpilgrim.com</a:t>
            </a:r>
            <a:endParaRPr lang="en-US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5638800"/>
            <a:ext cx="152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Image source:  technorati.com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2824162" y="1752600"/>
            <a:ext cx="4080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</a:rPr>
              <a:t>#</a:t>
            </a:r>
            <a:r>
              <a:rPr lang="en-US" sz="8000" dirty="0" err="1" smtClean="0">
                <a:solidFill>
                  <a:schemeClr val="accent1"/>
                </a:solidFill>
              </a:rPr>
              <a:t>gpcsd</a:t>
            </a:r>
            <a:endParaRPr lang="en-US" sz="8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pic>
        <p:nvPicPr>
          <p:cNvPr id="5" name="Obvious to you. Amazing to others. - by Derek Siv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626550"/>
            <a:ext cx="8991829" cy="50579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0" y="6681605"/>
            <a:ext cx="24577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Video source:  </a:t>
            </a:r>
            <a:r>
              <a:rPr lang="en-US" sz="800" dirty="0"/>
              <a:t>http://youtu.be/xcmI5SSQLmE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163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smartest person in the room… is the room.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29718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307" y="1905000"/>
            <a:ext cx="4953407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Since our last school-based PD: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What DI strategies have you tried out?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How have you altered a lesson?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What worked?  Didn’t work?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4829085"/>
            <a:ext cx="1455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Individual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Reflection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9737" y="4829085"/>
            <a:ext cx="1196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dirty="0" smtClean="0">
                <a:solidFill>
                  <a:schemeClr val="tx2"/>
                </a:solidFill>
              </a:rPr>
              <a:t>Partner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Share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6335" y="4823388"/>
            <a:ext cx="1040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dirty="0" smtClean="0">
                <a:solidFill>
                  <a:schemeClr val="tx2"/>
                </a:solidFill>
              </a:rPr>
              <a:t>Room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    Share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1400" y="947652"/>
            <a:ext cx="1434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~David </a:t>
            </a:r>
            <a:r>
              <a:rPr lang="en-US" sz="1200" dirty="0">
                <a:solidFill>
                  <a:schemeClr val="tx2"/>
                </a:solidFill>
              </a:rPr>
              <a:t>Weinberger</a:t>
            </a:r>
          </a:p>
        </p:txBody>
      </p:sp>
    </p:spTree>
    <p:extLst>
      <p:ext uri="{BB962C8B-B14F-4D97-AF65-F5344CB8AC3E}">
        <p14:creationId xmlns:p14="http://schemas.microsoft.com/office/powerpoint/2010/main" val="16148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Meet</a:t>
            </a:r>
            <a:endParaRPr lang="en-US" dirty="0"/>
          </a:p>
        </p:txBody>
      </p:sp>
      <p:pic>
        <p:nvPicPr>
          <p:cNvPr id="1029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576513"/>
            <a:ext cx="25146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22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82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Thinking About the Deep Structures of School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176490" y="2438400"/>
            <a:ext cx="40253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The DI wheel:</a:t>
            </a:r>
          </a:p>
          <a:p>
            <a:pPr algn="ctr"/>
            <a:endParaRPr lang="en-US" sz="2400" dirty="0">
              <a:solidFill>
                <a:schemeClr val="tx2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We don’t need to reinvent it;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We need to learn how to roll it.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9800"/>
            <a:ext cx="3571875" cy="3219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4953000"/>
            <a:ext cx="26645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http</a:t>
            </a:r>
            <a:r>
              <a:rPr lang="en-US" sz="800" dirty="0"/>
              <a:t>://www.presentermedia.com/</a:t>
            </a:r>
          </a:p>
        </p:txBody>
      </p:sp>
    </p:spTree>
    <p:extLst>
      <p:ext uri="{BB962C8B-B14F-4D97-AF65-F5344CB8AC3E}">
        <p14:creationId xmlns:p14="http://schemas.microsoft.com/office/powerpoint/2010/main" val="354266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153400" cy="990600"/>
          </a:xfrm>
        </p:spPr>
        <p:txBody>
          <a:bodyPr/>
          <a:lstStyle/>
          <a:p>
            <a:pPr algn="ctr"/>
            <a:r>
              <a:rPr lang="en-US" dirty="0" smtClean="0"/>
              <a:t>1.  Teaching as telling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153400" cy="1752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.  Curriculum as coverage </a:t>
            </a:r>
            <a:br>
              <a:rPr lang="en-US" dirty="0" smtClean="0"/>
            </a:br>
            <a:r>
              <a:rPr lang="en-US" dirty="0" smtClean="0"/>
              <a:t>     of facts and skills.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2777</TotalTime>
  <Words>2840</Words>
  <Application>Microsoft Office PowerPoint</Application>
  <PresentationFormat>On-screen Show (4:3)</PresentationFormat>
  <Paragraphs>364</Paragraphs>
  <Slides>27</Slides>
  <Notes>27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Median</vt:lpstr>
      <vt:lpstr>School improvement  Differentiated Instruction Project School Based pd Day December 6/13</vt:lpstr>
      <vt:lpstr>PowerPoint Presentation</vt:lpstr>
      <vt:lpstr>Twitter </vt:lpstr>
      <vt:lpstr>Reflection</vt:lpstr>
      <vt:lpstr>The smartest person in the room… is the room.</vt:lpstr>
      <vt:lpstr>Today’s Meet</vt:lpstr>
      <vt:lpstr>Thinking About the Deep Structures of School</vt:lpstr>
      <vt:lpstr>1.  Teaching as telling</vt:lpstr>
      <vt:lpstr>2.  Curriculum as coverage       of facts and skills.</vt:lpstr>
      <vt:lpstr>3.  Students as dependent.</vt:lpstr>
      <vt:lpstr>4.  Lessons directly linked      with learning goals.</vt:lpstr>
      <vt:lpstr>5.  Instructional strategies  as a ‘bag of tricks’.</vt:lpstr>
      <vt:lpstr>6.  Assessment as what comes      at the end to ‘see who got it’.</vt:lpstr>
      <vt:lpstr>7.  Classroom management       as a synonym for control.</vt:lpstr>
      <vt:lpstr>8.  Fair as treating everyone alike.</vt:lpstr>
      <vt:lpstr>Jay McTighe on Critical Transformations</vt:lpstr>
      <vt:lpstr>Tiered Activity</vt:lpstr>
      <vt:lpstr>Tiering</vt:lpstr>
      <vt:lpstr>Pre-Assessment</vt:lpstr>
      <vt:lpstr>Pre-Assessment</vt:lpstr>
      <vt:lpstr>Flexible Grouping</vt:lpstr>
      <vt:lpstr>Feedback as Part of Formative Assessment</vt:lpstr>
      <vt:lpstr>Nobody really does this… right?</vt:lpstr>
      <vt:lpstr>Differentiation Scenarios… he’s back!</vt:lpstr>
      <vt:lpstr>PowerPoint Presentation</vt:lpstr>
      <vt:lpstr>Final Reflection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86</cp:revision>
  <cp:lastPrinted>2013-11-05T19:07:47Z</cp:lastPrinted>
  <dcterms:created xsi:type="dcterms:W3CDTF">2013-09-18T18:26:33Z</dcterms:created>
  <dcterms:modified xsi:type="dcterms:W3CDTF">2013-11-07T18:06:09Z</dcterms:modified>
</cp:coreProperties>
</file>