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6"/>
  </p:notesMasterIdLst>
  <p:sldIdLst>
    <p:sldId id="261" r:id="rId2"/>
    <p:sldId id="274" r:id="rId3"/>
    <p:sldId id="276" r:id="rId4"/>
    <p:sldId id="265" r:id="rId5"/>
    <p:sldId id="267" r:id="rId6"/>
    <p:sldId id="275" r:id="rId7"/>
    <p:sldId id="266" r:id="rId8"/>
    <p:sldId id="280" r:id="rId9"/>
    <p:sldId id="273" r:id="rId10"/>
    <p:sldId id="264" r:id="rId11"/>
    <p:sldId id="262" r:id="rId12"/>
    <p:sldId id="263" r:id="rId13"/>
    <p:sldId id="258" r:id="rId14"/>
    <p:sldId id="281" r:id="rId15"/>
    <p:sldId id="256" r:id="rId16"/>
    <p:sldId id="270" r:id="rId17"/>
    <p:sldId id="269" r:id="rId18"/>
    <p:sldId id="271" r:id="rId19"/>
    <p:sldId id="268" r:id="rId20"/>
    <p:sldId id="272" r:id="rId21"/>
    <p:sldId id="278" r:id="rId22"/>
    <p:sldId id="282" r:id="rId23"/>
    <p:sldId id="283" r:id="rId24"/>
    <p:sldId id="279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80" y="-78"/>
      </p:cViewPr>
      <p:guideLst>
        <p:guide orient="horz" pos="2929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3" tIns="46583" rIns="93163" bIns="46583" rtlCol="0"/>
          <a:lstStyle>
            <a:lvl1pPr algn="r">
              <a:defRPr sz="1200"/>
            </a:lvl1pPr>
          </a:lstStyle>
          <a:p>
            <a:fld id="{C5B66DEC-3D51-4509-A399-623636D7F2EF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3" rIns="93163" bIns="4658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3" tIns="46583" rIns="93163" bIns="4658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3" tIns="46583" rIns="93163" bIns="46583" rtlCol="0" anchor="b"/>
          <a:lstStyle>
            <a:lvl1pPr algn="r">
              <a:defRPr sz="1200"/>
            </a:lvl1pPr>
          </a:lstStyle>
          <a:p>
            <a:fld id="{B99757D0-22B7-4BF2-8A2F-F86D56311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30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qy_mIEnnlF4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hw1pxXJUUZ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Xbk2QAsHHu8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wcast.com/videos/210328-How-to-Play-Mancal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DcziMI0tol4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Begin with your usual welcome and mention that we’re beginning with a song and prayer.</a:t>
            </a:r>
          </a:p>
          <a:p>
            <a:r>
              <a:rPr lang="en-US" dirty="0" smtClean="0"/>
              <a:t>The song is accompanied by pictures of students in our schools that have been tweeted out over the past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001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575810"/>
          </a:xfrm>
        </p:spPr>
        <p:txBody>
          <a:bodyPr/>
          <a:lstStyle/>
          <a:p>
            <a:r>
              <a:rPr lang="en-US" b="1" dirty="0" smtClean="0"/>
              <a:t>The bullet points will appear one by one as you click.</a:t>
            </a:r>
          </a:p>
          <a:p>
            <a:r>
              <a:rPr lang="en-US" b="1" dirty="0" smtClean="0"/>
              <a:t>The stars indicate the words you might say as each new bullet appears.</a:t>
            </a:r>
          </a:p>
          <a:p>
            <a:endParaRPr lang="en-US" dirty="0"/>
          </a:p>
          <a:p>
            <a:r>
              <a:rPr lang="en-US" dirty="0" smtClean="0"/>
              <a:t>Traditionally</a:t>
            </a:r>
            <a:r>
              <a:rPr lang="en-US" dirty="0"/>
              <a:t>, assessment has been seen as a way of finding out what students have learned.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*</a:t>
            </a:r>
            <a:endParaRPr lang="en-US" dirty="0"/>
          </a:p>
          <a:p>
            <a:r>
              <a:rPr lang="en-US" dirty="0"/>
              <a:t>In DI, assessment is viewed as a way to enhance student learning instead of just measuring it.</a:t>
            </a:r>
          </a:p>
          <a:p>
            <a:endParaRPr lang="en-US" dirty="0" smtClean="0"/>
          </a:p>
          <a:p>
            <a:r>
              <a:rPr lang="en-US" dirty="0" smtClean="0"/>
              <a:t>*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do this, assessment needs to be ongoing and it must drive instruction.</a:t>
            </a:r>
          </a:p>
          <a:p>
            <a:r>
              <a:rPr lang="en-US" dirty="0"/>
              <a:t>This means that a teacher decides when a student is ready to move on based upon what he or she has learned about what the student already knows and can do.</a:t>
            </a:r>
          </a:p>
          <a:p>
            <a:r>
              <a:rPr lang="en-US" dirty="0"/>
              <a:t>The only way to do this is frequent formative assessment.</a:t>
            </a:r>
          </a:p>
          <a:p>
            <a:endParaRPr lang="en-US" dirty="0" smtClean="0"/>
          </a:p>
          <a:p>
            <a:r>
              <a:rPr lang="en-US" dirty="0" smtClean="0"/>
              <a:t>*</a:t>
            </a:r>
            <a:endParaRPr lang="en-US" dirty="0"/>
          </a:p>
          <a:p>
            <a:r>
              <a:rPr lang="en-US" dirty="0" smtClean="0"/>
              <a:t>It’s </a:t>
            </a:r>
            <a:r>
              <a:rPr lang="en-US" dirty="0"/>
              <a:t>any method that shows you what the student learned… or equally important, didn’t learn.</a:t>
            </a:r>
          </a:p>
          <a:p>
            <a:r>
              <a:rPr lang="en-US" dirty="0"/>
              <a:t>It shouldn’t be graded but must be shared with the students so they understand where there are gaps in their learning.</a:t>
            </a:r>
          </a:p>
          <a:p>
            <a:endParaRPr lang="en-US" dirty="0" smtClean="0"/>
          </a:p>
          <a:p>
            <a:r>
              <a:rPr lang="en-US" dirty="0"/>
              <a:t>Table/whole group discussion:  Are we doing this in our classrooms?  Why?  Why not?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9B9B-DC9F-4292-BC1B-4C5D55BA98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4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1" y="4415790"/>
            <a:ext cx="6400800" cy="4652010"/>
          </a:xfrm>
        </p:spPr>
        <p:txBody>
          <a:bodyPr/>
          <a:lstStyle/>
          <a:p>
            <a:r>
              <a:rPr lang="en-US" b="1" dirty="0" smtClean="0"/>
              <a:t>The images will appear one by one as you click.</a:t>
            </a:r>
          </a:p>
          <a:p>
            <a:r>
              <a:rPr lang="en-US" b="1" dirty="0" smtClean="0"/>
              <a:t>Briefly mention the name of each type of assessment as you show it.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Formative assessment examples – in order of appearance:</a:t>
            </a:r>
          </a:p>
          <a:p>
            <a:endParaRPr lang="en-US" dirty="0"/>
          </a:p>
          <a:p>
            <a:r>
              <a:rPr lang="en-US" dirty="0" smtClean="0"/>
              <a:t>Thumbs up/down</a:t>
            </a:r>
          </a:p>
          <a:p>
            <a:r>
              <a:rPr lang="en-US" dirty="0" smtClean="0"/>
              <a:t>exit cards</a:t>
            </a:r>
          </a:p>
          <a:p>
            <a:r>
              <a:rPr lang="en-US" dirty="0" smtClean="0"/>
              <a:t>321</a:t>
            </a:r>
          </a:p>
          <a:p>
            <a:r>
              <a:rPr lang="en-US" dirty="0" smtClean="0"/>
              <a:t>dos/don’ts</a:t>
            </a:r>
          </a:p>
          <a:p>
            <a:r>
              <a:rPr lang="en-US" dirty="0" smtClean="0"/>
              <a:t>today’s meet</a:t>
            </a:r>
          </a:p>
          <a:p>
            <a:r>
              <a:rPr lang="en-US" dirty="0" smtClean="0"/>
              <a:t>brain dump</a:t>
            </a:r>
          </a:p>
          <a:p>
            <a:r>
              <a:rPr lang="en-US" dirty="0" smtClean="0"/>
              <a:t>graphic organizers like </a:t>
            </a:r>
            <a:r>
              <a:rPr lang="en-US" dirty="0" err="1" smtClean="0"/>
              <a:t>venn</a:t>
            </a:r>
            <a:r>
              <a:rPr lang="en-US" dirty="0" smtClean="0"/>
              <a:t> diagrams</a:t>
            </a:r>
          </a:p>
          <a:p>
            <a:r>
              <a:rPr lang="en-US" dirty="0" err="1" smtClean="0"/>
              <a:t>frayer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bury them epitaphs (summarizing)</a:t>
            </a:r>
          </a:p>
          <a:p>
            <a:r>
              <a:rPr lang="en-US" dirty="0" smtClean="0"/>
              <a:t>Twitter/one sentence </a:t>
            </a:r>
            <a:r>
              <a:rPr lang="en-US" dirty="0"/>
              <a:t>(also </a:t>
            </a:r>
            <a:r>
              <a:rPr lang="en-US" dirty="0" smtClean="0"/>
              <a:t>summarizing)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9B9B-DC9F-4292-BC1B-4C5D55BA98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4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we’ll use a quick formative assessment called “three </a:t>
            </a:r>
            <a:r>
              <a:rPr lang="en-US" dirty="0"/>
              <a:t>common </a:t>
            </a:r>
            <a:r>
              <a:rPr lang="en-US" dirty="0" smtClean="0"/>
              <a:t>misunderstandings” –  ours will be </a:t>
            </a:r>
            <a:r>
              <a:rPr lang="en-US" dirty="0"/>
              <a:t>about </a:t>
            </a:r>
            <a:r>
              <a:rPr lang="en-US" dirty="0" smtClean="0"/>
              <a:t>DI – but for students it could be about a concept like fractions.</a:t>
            </a:r>
          </a:p>
          <a:p>
            <a:endParaRPr lang="en-US" dirty="0"/>
          </a:p>
          <a:p>
            <a:r>
              <a:rPr lang="en-US" dirty="0" smtClean="0"/>
              <a:t>Random group at whiteboard.</a:t>
            </a:r>
          </a:p>
          <a:p>
            <a:r>
              <a:rPr lang="en-US" dirty="0" smtClean="0"/>
              <a:t>Allow time to complete a list of three things. </a:t>
            </a:r>
          </a:p>
          <a:p>
            <a:r>
              <a:rPr lang="en-US" dirty="0" smtClean="0"/>
              <a:t>Share via gallery walk.</a:t>
            </a:r>
          </a:p>
          <a:p>
            <a:endParaRPr lang="en-US" dirty="0"/>
          </a:p>
          <a:p>
            <a:r>
              <a:rPr lang="en-US" dirty="0" smtClean="0"/>
              <a:t>Then </a:t>
            </a:r>
            <a:r>
              <a:rPr lang="en-US" dirty="0"/>
              <a:t>show </a:t>
            </a:r>
            <a:r>
              <a:rPr lang="en-US" dirty="0" smtClean="0"/>
              <a:t>mine</a:t>
            </a:r>
            <a:r>
              <a:rPr lang="en-US" dirty="0"/>
              <a:t> </a:t>
            </a:r>
            <a:r>
              <a:rPr lang="en-US" dirty="0" smtClean="0"/>
              <a:t>– they will appear one by one as you click.</a:t>
            </a:r>
          </a:p>
          <a:p>
            <a:endParaRPr lang="en-US" dirty="0"/>
          </a:p>
          <a:p>
            <a:r>
              <a:rPr lang="en-US" dirty="0" smtClean="0"/>
              <a:t>*</a:t>
            </a:r>
            <a:endParaRPr lang="en-US" dirty="0"/>
          </a:p>
          <a:p>
            <a:pPr marL="228554" indent="-228554">
              <a:buAutoNum type="arabicPeriod"/>
            </a:pPr>
            <a:r>
              <a:rPr lang="en-US" dirty="0"/>
              <a:t>I have to change everything I do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*</a:t>
            </a:r>
            <a:endParaRPr lang="en-US" dirty="0"/>
          </a:p>
          <a:p>
            <a:r>
              <a:rPr lang="en-US" dirty="0" smtClean="0"/>
              <a:t>2.    It </a:t>
            </a:r>
            <a:r>
              <a:rPr lang="en-US" dirty="0"/>
              <a:t>takes too much time</a:t>
            </a:r>
            <a:r>
              <a:rPr lang="en-US" dirty="0" smtClean="0"/>
              <a:t>.</a:t>
            </a:r>
          </a:p>
          <a:p>
            <a:pPr marL="228554" indent="-228554">
              <a:buAutoNum type="arabicPeriod"/>
            </a:pPr>
            <a:endParaRPr lang="en-US" dirty="0"/>
          </a:p>
          <a:p>
            <a:r>
              <a:rPr lang="en-US" dirty="0" smtClean="0"/>
              <a:t>*</a:t>
            </a:r>
          </a:p>
          <a:p>
            <a:r>
              <a:rPr lang="en-US" dirty="0" smtClean="0"/>
              <a:t>3.    It’s </a:t>
            </a:r>
            <a:r>
              <a:rPr lang="en-US" dirty="0"/>
              <a:t>just the latest bandwagon.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6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the title will appear at first.</a:t>
            </a:r>
          </a:p>
          <a:p>
            <a:r>
              <a:rPr lang="en-US" dirty="0" smtClean="0"/>
              <a:t>DESCRIBE HOW TO DO THIS SLIDE BEFORE YOU CLICK AGAIN!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Another type of formative assessment used to have students share what they know about a concept.</a:t>
            </a:r>
          </a:p>
          <a:p>
            <a:endParaRPr lang="en-US" dirty="0"/>
          </a:p>
          <a:p>
            <a:r>
              <a:rPr lang="en-US" dirty="0" smtClean="0"/>
              <a:t>Arrange in partners with one partner (Partner A) having their back to the screen.</a:t>
            </a:r>
          </a:p>
          <a:p>
            <a:endParaRPr lang="en-US" dirty="0"/>
          </a:p>
          <a:p>
            <a:r>
              <a:rPr lang="en-US" dirty="0" smtClean="0"/>
              <a:t>Partner B uses words to describe the category and Partner A has to guess the name of the category.</a:t>
            </a:r>
          </a:p>
          <a:p>
            <a:r>
              <a:rPr lang="en-US" dirty="0" smtClean="0"/>
              <a:t>Partner B can start with any category.</a:t>
            </a:r>
          </a:p>
          <a:p>
            <a:endParaRPr lang="en-US" dirty="0"/>
          </a:p>
          <a:p>
            <a:r>
              <a:rPr lang="en-US" dirty="0" smtClean="0"/>
              <a:t>Get groups all arranged before you click because all the categories will appear at once.</a:t>
            </a:r>
          </a:p>
          <a:p>
            <a:endParaRPr lang="en-US" dirty="0"/>
          </a:p>
          <a:p>
            <a:r>
              <a:rPr lang="en-US" dirty="0" smtClean="0"/>
              <a:t>After activity:</a:t>
            </a:r>
          </a:p>
          <a:p>
            <a:r>
              <a:rPr lang="en-US" dirty="0" smtClean="0"/>
              <a:t>In small groups, think of two or three ways you could use this activity in your subject/grade area.  Why would you use it?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410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 Sheldon Trains Penny – 2:44</a:t>
            </a:r>
          </a:p>
          <a:p>
            <a:r>
              <a:rPr lang="en-US" dirty="0" smtClean="0">
                <a:hlinkClick r:id="rId3"/>
              </a:rPr>
              <a:t>http://youtu.be/qy_mIEnnlF4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After:</a:t>
            </a:r>
          </a:p>
          <a:p>
            <a:r>
              <a:rPr lang="en-US" dirty="0" smtClean="0"/>
              <a:t>Fortunately we do have other ways to teach students in the way they best learn!</a:t>
            </a:r>
          </a:p>
          <a:p>
            <a:endParaRPr lang="en-US" dirty="0"/>
          </a:p>
          <a:p>
            <a:r>
              <a:rPr lang="en-US" dirty="0" smtClean="0"/>
              <a:t>The next activity is an example of a tiered activity.</a:t>
            </a:r>
          </a:p>
          <a:p>
            <a:endParaRPr lang="en-US" dirty="0"/>
          </a:p>
          <a:p>
            <a:r>
              <a:rPr lang="en-US" dirty="0" smtClean="0"/>
              <a:t>Tiered assignments provide a better instructional match between students and their individual needs.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4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everyone stand.</a:t>
            </a:r>
          </a:p>
          <a:p>
            <a:endParaRPr lang="en-US" dirty="0"/>
          </a:p>
          <a:p>
            <a:r>
              <a:rPr lang="en-US" dirty="0" smtClean="0"/>
              <a:t>Tell them that they will be seeing a series of letters – L, R, B – and that for each letter they will do the prescribed motion.</a:t>
            </a:r>
          </a:p>
          <a:p>
            <a:endParaRPr lang="en-US" dirty="0"/>
          </a:p>
          <a:p>
            <a:r>
              <a:rPr lang="en-US" dirty="0" smtClean="0"/>
              <a:t>Have everyone practice by randomly calling out a few letters.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80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will appear one by one when you click.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683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Okay, so now we’re adding a bit of a challenge.</a:t>
            </a:r>
          </a:p>
          <a:p>
            <a:endParaRPr lang="en-US" dirty="0"/>
          </a:p>
          <a:p>
            <a:r>
              <a:rPr lang="en-US" dirty="0" smtClean="0"/>
              <a:t>A bit more complicated but you’ll get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457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will appear one by one as you click.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67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for a real challenge.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89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r>
              <a:rPr lang="en-US" baseline="0" dirty="0" smtClean="0"/>
              <a:t> - #</a:t>
            </a:r>
            <a:r>
              <a:rPr lang="en-US" baseline="0" dirty="0" err="1" smtClean="0"/>
              <a:t>gpcsd</a:t>
            </a:r>
            <a:r>
              <a:rPr lang="en-US" baseline="0" dirty="0" smtClean="0"/>
              <a:t> Twitter </a:t>
            </a:r>
            <a:r>
              <a:rPr lang="en-US" baseline="0" dirty="0" err="1" smtClean="0"/>
              <a:t>Pics</a:t>
            </a:r>
            <a:r>
              <a:rPr lang="en-US" baseline="0" dirty="0" smtClean="0"/>
              <a:t> 2014 – 3:58</a:t>
            </a:r>
          </a:p>
          <a:p>
            <a:r>
              <a:rPr lang="en-US" dirty="0" smtClean="0">
                <a:hlinkClick r:id="rId3"/>
              </a:rPr>
              <a:t>http://youtu.be/hw1pxXJUUZw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666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Letters will appear one by one as you click.</a:t>
            </a:r>
          </a:p>
          <a:p>
            <a:endParaRPr lang="en-US" dirty="0"/>
          </a:p>
          <a:p>
            <a:r>
              <a:rPr lang="en-US" dirty="0" smtClean="0"/>
              <a:t>After activity:</a:t>
            </a:r>
          </a:p>
          <a:p>
            <a:endParaRPr lang="en-US" dirty="0"/>
          </a:p>
          <a:p>
            <a:r>
              <a:rPr lang="en-US" dirty="0" smtClean="0"/>
              <a:t>Discuss insights about participating in a tiered activity.  </a:t>
            </a:r>
          </a:p>
          <a:p>
            <a:r>
              <a:rPr lang="en-US" dirty="0" smtClean="0"/>
              <a:t>What’s the benefits of having </a:t>
            </a:r>
            <a:r>
              <a:rPr lang="en-US" dirty="0" err="1" smtClean="0"/>
              <a:t>levelled</a:t>
            </a:r>
            <a:r>
              <a:rPr lang="en-US" dirty="0" smtClean="0"/>
              <a:t> activities?</a:t>
            </a:r>
          </a:p>
          <a:p>
            <a:r>
              <a:rPr lang="en-US" dirty="0" smtClean="0"/>
              <a:t>What’s important in </a:t>
            </a:r>
            <a:r>
              <a:rPr lang="en-US" dirty="0" err="1" smtClean="0"/>
              <a:t>tiering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02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DEPENDING UPON TIME – NEXT ACTIVITY REQUIRES AT LEAST 15 MINUTES - MAY NOT HAVE TIME FOR THIS ACTIVITY!</a:t>
            </a:r>
          </a:p>
          <a:p>
            <a:endParaRPr lang="en-US" dirty="0"/>
          </a:p>
          <a:p>
            <a:r>
              <a:rPr lang="en-US" dirty="0" smtClean="0"/>
              <a:t>We’re going to try another tiered</a:t>
            </a:r>
            <a:r>
              <a:rPr lang="en-US" baseline="0" dirty="0" smtClean="0"/>
              <a:t> activity – involving</a:t>
            </a:r>
            <a:r>
              <a:rPr lang="en-US" dirty="0" smtClean="0"/>
              <a:t> writing.</a:t>
            </a:r>
          </a:p>
          <a:p>
            <a:endParaRPr lang="en-US" dirty="0"/>
          </a:p>
          <a:p>
            <a:r>
              <a:rPr lang="en-US" dirty="0" smtClean="0"/>
              <a:t>This time we will work in individually or in partners… your choice.</a:t>
            </a:r>
          </a:p>
          <a:p>
            <a:endParaRPr lang="en-US" dirty="0"/>
          </a:p>
          <a:p>
            <a:r>
              <a:rPr lang="en-US" dirty="0" smtClean="0"/>
              <a:t>Have partners select one of the rows that is of interest to them and do what that row asks them to do.</a:t>
            </a:r>
          </a:p>
          <a:p>
            <a:endParaRPr lang="en-US" dirty="0"/>
          </a:p>
          <a:p>
            <a:r>
              <a:rPr lang="en-US" dirty="0" smtClean="0"/>
              <a:t>Share writing in small groups.</a:t>
            </a:r>
          </a:p>
          <a:p>
            <a:endParaRPr lang="en-US" dirty="0"/>
          </a:p>
          <a:p>
            <a:r>
              <a:rPr lang="en-US" dirty="0" smtClean="0"/>
              <a:t>Ask whole group if there are any they wish to share – their own work or another group that they heard.</a:t>
            </a:r>
          </a:p>
          <a:p>
            <a:endParaRPr lang="en-US" dirty="0"/>
          </a:p>
          <a:p>
            <a:r>
              <a:rPr lang="en-US" dirty="0" smtClean="0"/>
              <a:t>Whole group:  discuss how this is </a:t>
            </a:r>
            <a:r>
              <a:rPr lang="en-US" dirty="0" err="1" smtClean="0"/>
              <a:t>tiering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493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 Lesson Observation</a:t>
            </a:r>
            <a:r>
              <a:rPr lang="en-US" baseline="0" dirty="0" smtClean="0"/>
              <a:t> – 7:40</a:t>
            </a:r>
            <a:endParaRPr lang="en-US" dirty="0" smtClean="0"/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youtu.be/0akVmCfUJiQ</a:t>
            </a:r>
          </a:p>
          <a:p>
            <a:endParaRPr lang="en-US" dirty="0" smtClean="0"/>
          </a:p>
          <a:p>
            <a:r>
              <a:rPr lang="en-US" dirty="0" smtClean="0"/>
              <a:t>While watching video look for:</a:t>
            </a:r>
          </a:p>
          <a:p>
            <a:endParaRPr lang="en-US" dirty="0"/>
          </a:p>
          <a:p>
            <a:r>
              <a:rPr lang="en-US" dirty="0" smtClean="0"/>
              <a:t>DI strategies</a:t>
            </a:r>
          </a:p>
          <a:p>
            <a:r>
              <a:rPr lang="en-US" dirty="0" smtClean="0"/>
              <a:t>Things you wonder about</a:t>
            </a:r>
          </a:p>
          <a:p>
            <a:endParaRPr lang="en-US" dirty="0"/>
          </a:p>
          <a:p>
            <a:r>
              <a:rPr lang="en-US" dirty="0" smtClean="0"/>
              <a:t>After video:</a:t>
            </a:r>
          </a:p>
          <a:p>
            <a:r>
              <a:rPr lang="en-US" dirty="0" smtClean="0"/>
              <a:t>Table groups at whiteboard – discuss and make list.</a:t>
            </a:r>
          </a:p>
          <a:p>
            <a:r>
              <a:rPr lang="en-US" dirty="0" smtClean="0"/>
              <a:t>Gallery walk.  </a:t>
            </a:r>
          </a:p>
          <a:p>
            <a:endParaRPr lang="en-US" dirty="0"/>
          </a:p>
          <a:p>
            <a:r>
              <a:rPr lang="en-US" dirty="0" smtClean="0"/>
              <a:t>Possibly whole group share after.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56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Video:  The Top Ten Things You Don’t Learn About Teaching in College – 2:32</a:t>
            </a:r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youtu.be/Xbk2QAsHHu8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Discuss</a:t>
            </a:r>
            <a:r>
              <a:rPr lang="en-US" baseline="0" dirty="0" smtClean="0"/>
              <a:t> lunch plans and afternoon plans.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1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2FE00-E35F-4E54-8D3D-DAB3057646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237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Preselect four volunteers to read a section aloud.  </a:t>
            </a:r>
            <a:endParaRPr lang="en-US" dirty="0"/>
          </a:p>
          <a:p>
            <a:r>
              <a:rPr lang="en-US" dirty="0" smtClean="0"/>
              <a:t>Give them each a copy with their section highlighted.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This is just for your own info:</a:t>
            </a:r>
          </a:p>
          <a:p>
            <a:endParaRPr lang="en-US" dirty="0"/>
          </a:p>
          <a:p>
            <a:r>
              <a:rPr lang="en-US" dirty="0" smtClean="0"/>
              <a:t>The Serenity Prayer is the common name for an originally untitled prayer by the American theologian Reinhold Niebuhr[1] (1892–1971). It has been adopted by Alcoholics Anonymous and other twelve-step programs.</a:t>
            </a:r>
          </a:p>
          <a:p>
            <a:endParaRPr lang="en-US" dirty="0" smtClean="0"/>
          </a:p>
          <a:p>
            <a:r>
              <a:rPr lang="en-US" dirty="0" smtClean="0"/>
              <a:t>Though clearly circulating in oral form earlier, the earliest established date for a written form of the prayer is Niebuhr's inclusion of it in a sermon in 1943, followed closely by its inclusion in a Federal Council of Churches (FCC) book for army chaplains and servicemen in 1944.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9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Encourage use of Twitter again.</a:t>
            </a:r>
          </a:p>
          <a:p>
            <a:endParaRPr lang="en-US" dirty="0"/>
          </a:p>
          <a:p>
            <a:r>
              <a:rPr lang="en-US" dirty="0" smtClean="0"/>
              <a:t>The blue #</a:t>
            </a:r>
            <a:r>
              <a:rPr lang="en-US" dirty="0" err="1" smtClean="0"/>
              <a:t>gpcsd</a:t>
            </a:r>
            <a:r>
              <a:rPr lang="en-US" dirty="0" smtClean="0"/>
              <a:t> is linked directly to the </a:t>
            </a:r>
            <a:r>
              <a:rPr lang="en-US" dirty="0" err="1" smtClean="0"/>
              <a:t>gpcsd</a:t>
            </a:r>
            <a:r>
              <a:rPr lang="en-US" dirty="0" smtClean="0"/>
              <a:t> </a:t>
            </a:r>
            <a:r>
              <a:rPr lang="en-US" dirty="0" err="1" smtClean="0"/>
              <a:t>hashtag</a:t>
            </a:r>
            <a:r>
              <a:rPr lang="en-US" dirty="0" smtClean="0"/>
              <a:t>.  </a:t>
            </a:r>
          </a:p>
          <a:p>
            <a:r>
              <a:rPr lang="en-US" dirty="0" smtClean="0"/>
              <a:t>You don’t need to worry about signing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45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" y="4267201"/>
            <a:ext cx="6934200" cy="4876800"/>
          </a:xfrm>
        </p:spPr>
        <p:txBody>
          <a:bodyPr/>
          <a:lstStyle/>
          <a:p>
            <a:r>
              <a:rPr lang="en-US" b="1" dirty="0" smtClean="0"/>
              <a:t>Gather whole group at large table to explain activity.  </a:t>
            </a:r>
          </a:p>
          <a:p>
            <a:r>
              <a:rPr lang="en-US" b="1" dirty="0" smtClean="0"/>
              <a:t>But don’t just read the info below out loud – explain it in your own words.</a:t>
            </a:r>
          </a:p>
          <a:p>
            <a:endParaRPr lang="en-US" dirty="0"/>
          </a:p>
          <a:p>
            <a:r>
              <a:rPr lang="en-US" dirty="0" err="1" smtClean="0"/>
              <a:t>Mancala</a:t>
            </a:r>
            <a:r>
              <a:rPr lang="en-US" dirty="0" smtClean="0"/>
              <a:t> is a family of board games played around the world, sometimes called "sowing" games, or "count-and-capture" games, which describes the gameplay. The word </a:t>
            </a:r>
            <a:r>
              <a:rPr lang="en-US" dirty="0" err="1" smtClean="0"/>
              <a:t>mancala</a:t>
            </a:r>
            <a:r>
              <a:rPr lang="en-US" dirty="0" smtClean="0"/>
              <a:t> comes from the Arabic word </a:t>
            </a:r>
            <a:r>
              <a:rPr lang="en-US" dirty="0" err="1" smtClean="0"/>
              <a:t>naqala</a:t>
            </a:r>
            <a:r>
              <a:rPr lang="en-US" dirty="0" smtClean="0"/>
              <a:t> meaning literally "to move." More than 800 names of traditional </a:t>
            </a:r>
            <a:r>
              <a:rPr lang="en-US" dirty="0" err="1" smtClean="0"/>
              <a:t>mancala</a:t>
            </a:r>
            <a:r>
              <a:rPr lang="en-US" dirty="0" smtClean="0"/>
              <a:t> games are known, and almost 200 invented games have been described.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The game employs a board of 12 holes called "bowls" and two stores at both ends called "</a:t>
            </a:r>
            <a:r>
              <a:rPr lang="en-US" dirty="0" err="1"/>
              <a:t>mancalas</a:t>
            </a:r>
            <a:r>
              <a:rPr lang="en-US" dirty="0"/>
              <a:t>".</a:t>
            </a:r>
          </a:p>
          <a:p>
            <a:r>
              <a:rPr lang="en-US" dirty="0" smtClean="0"/>
              <a:t>At </a:t>
            </a:r>
            <a:r>
              <a:rPr lang="en-US" dirty="0"/>
              <a:t>the start there are four </a:t>
            </a:r>
            <a:r>
              <a:rPr lang="en-US" dirty="0" smtClean="0"/>
              <a:t>small objects </a:t>
            </a:r>
            <a:r>
              <a:rPr lang="en-US" dirty="0"/>
              <a:t>in each hole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On each turn, a player distributes the contents of one of his holes, one by one, in the counter-clockwise direction into the succeeding holes and both </a:t>
            </a:r>
            <a:r>
              <a:rPr lang="en-US" dirty="0" err="1"/>
              <a:t>mancalas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If the last </a:t>
            </a:r>
            <a:r>
              <a:rPr lang="en-US" dirty="0" smtClean="0"/>
              <a:t>object </a:t>
            </a:r>
            <a:r>
              <a:rPr lang="en-US" dirty="0"/>
              <a:t>is dropped into the player's own </a:t>
            </a:r>
            <a:r>
              <a:rPr lang="en-US" dirty="0" err="1"/>
              <a:t>mancala</a:t>
            </a:r>
            <a:r>
              <a:rPr lang="en-US" dirty="0"/>
              <a:t>, he gets to move again.</a:t>
            </a:r>
          </a:p>
          <a:p>
            <a:endParaRPr lang="en-US" dirty="0"/>
          </a:p>
          <a:p>
            <a:r>
              <a:rPr lang="en-US" dirty="0"/>
              <a:t>The turn is over, if the last </a:t>
            </a:r>
            <a:r>
              <a:rPr lang="en-US" dirty="0" smtClean="0"/>
              <a:t>object </a:t>
            </a:r>
            <a:r>
              <a:rPr lang="en-US" dirty="0"/>
              <a:t>falls into a bowl or the opponent's </a:t>
            </a:r>
            <a:r>
              <a:rPr lang="en-US" dirty="0" err="1"/>
              <a:t>mancala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 game ends when all bowls of a player are empty.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www.howcast.com/videos/210328-How-to-Play-Mancala</a:t>
            </a:r>
            <a:endParaRPr lang="en-US" dirty="0" smtClean="0"/>
          </a:p>
          <a:p>
            <a:r>
              <a:rPr lang="en-US" dirty="0" smtClean="0"/>
              <a:t>This is a link to the actual </a:t>
            </a:r>
            <a:r>
              <a:rPr lang="en-US" dirty="0" err="1" smtClean="0"/>
              <a:t>mancala</a:t>
            </a:r>
            <a:r>
              <a:rPr lang="en-US" dirty="0" smtClean="0"/>
              <a:t> game.  I play a slightly different version called </a:t>
            </a:r>
            <a:r>
              <a:rPr lang="en-US" dirty="0" err="1" smtClean="0"/>
              <a:t>KidCala</a:t>
            </a:r>
            <a:r>
              <a:rPr lang="en-US" dirty="0"/>
              <a:t> </a:t>
            </a:r>
            <a:r>
              <a:rPr lang="en-US" dirty="0" smtClean="0"/>
              <a:t>so the ending is a lot different.  Ignore the video rules from step five on!</a:t>
            </a:r>
          </a:p>
          <a:p>
            <a:endParaRPr lang="en-US" dirty="0" smtClean="0"/>
          </a:p>
          <a:p>
            <a:r>
              <a:rPr lang="en-US" dirty="0" smtClean="0"/>
              <a:t>After playing:</a:t>
            </a:r>
          </a:p>
          <a:p>
            <a:r>
              <a:rPr lang="en-US" dirty="0" smtClean="0"/>
              <a:t>Think, pair, share –   Why gather first to explain? Why would we do this activity?  Why have anchor activities?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4415791"/>
            <a:ext cx="6172200" cy="4728210"/>
          </a:xfrm>
        </p:spPr>
        <p:txBody>
          <a:bodyPr/>
          <a:lstStyle/>
          <a:p>
            <a:r>
              <a:rPr lang="en-US" dirty="0" smtClean="0"/>
              <a:t>Video:  If I Take</a:t>
            </a:r>
            <a:r>
              <a:rPr lang="en-US" baseline="0" dirty="0" smtClean="0"/>
              <a:t> One More Step – 51 seconds</a:t>
            </a:r>
          </a:p>
          <a:p>
            <a:r>
              <a:rPr lang="en-US" dirty="0" smtClean="0">
                <a:hlinkClick r:id="rId3"/>
              </a:rPr>
              <a:t>http://youtu.be/DcziMI0tol4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Today’s theme is change… </a:t>
            </a:r>
            <a:endParaRPr lang="en-US" dirty="0" smtClean="0"/>
          </a:p>
          <a:p>
            <a:r>
              <a:rPr lang="en-US" dirty="0" smtClean="0"/>
              <a:t>embracing </a:t>
            </a:r>
            <a:r>
              <a:rPr lang="en-US" dirty="0"/>
              <a:t>change, </a:t>
            </a:r>
            <a:endParaRPr lang="en-US" dirty="0" smtClean="0"/>
          </a:p>
          <a:p>
            <a:r>
              <a:rPr lang="en-US" dirty="0" smtClean="0"/>
              <a:t>fighting </a:t>
            </a:r>
            <a:r>
              <a:rPr lang="en-US" dirty="0"/>
              <a:t>change, </a:t>
            </a:r>
            <a:endParaRPr lang="en-US" dirty="0" smtClean="0"/>
          </a:p>
          <a:p>
            <a:r>
              <a:rPr lang="en-US" dirty="0" smtClean="0"/>
              <a:t>wondering </a:t>
            </a:r>
            <a:r>
              <a:rPr lang="en-US" dirty="0"/>
              <a:t>why we have to change, </a:t>
            </a:r>
            <a:endParaRPr lang="en-US" dirty="0" smtClean="0"/>
          </a:p>
          <a:p>
            <a:r>
              <a:rPr lang="en-US" dirty="0" smtClean="0"/>
              <a:t>wondering </a:t>
            </a:r>
            <a:r>
              <a:rPr lang="en-US" dirty="0"/>
              <a:t>if we need to </a:t>
            </a:r>
            <a:r>
              <a:rPr lang="en-US" dirty="0" smtClean="0"/>
              <a:t>change – </a:t>
            </a:r>
          </a:p>
          <a:p>
            <a:endParaRPr lang="en-US" dirty="0"/>
          </a:p>
          <a:p>
            <a:r>
              <a:rPr lang="en-US" dirty="0"/>
              <a:t>And why now?  Why are we in this vortex of change right now?</a:t>
            </a:r>
          </a:p>
          <a:p>
            <a:r>
              <a:rPr lang="en-US" dirty="0"/>
              <a:t>It’s not just our division either – education is at the forefront of change – think Inspiring Ed!</a:t>
            </a:r>
          </a:p>
          <a:p>
            <a:endParaRPr lang="en-US" dirty="0"/>
          </a:p>
          <a:p>
            <a:r>
              <a:rPr lang="en-US" dirty="0" smtClean="0"/>
              <a:t>Change rocks our foundations – destabilizes us.</a:t>
            </a:r>
          </a:p>
          <a:p>
            <a:endParaRPr lang="en-US" dirty="0"/>
          </a:p>
          <a:p>
            <a:r>
              <a:rPr lang="en-US" dirty="0" smtClean="0"/>
              <a:t>Bilbo tells us that if we don’t keep our feet there’s no knowing where we might get swept off to.</a:t>
            </a:r>
          </a:p>
          <a:p>
            <a:endParaRPr lang="en-US" dirty="0" smtClean="0"/>
          </a:p>
          <a:p>
            <a:r>
              <a:rPr lang="en-US" dirty="0" smtClean="0"/>
              <a:t>So just like Sam and Frodo, we do it together.  </a:t>
            </a:r>
          </a:p>
          <a:p>
            <a:endParaRPr lang="en-US" dirty="0" smtClean="0"/>
          </a:p>
          <a:p>
            <a:r>
              <a:rPr lang="en-US" dirty="0" smtClean="0"/>
              <a:t>We collaborate and support each other; learning together along the way.</a:t>
            </a:r>
          </a:p>
          <a:p>
            <a:endParaRPr lang="en-US" dirty="0" smtClean="0"/>
          </a:p>
          <a:p>
            <a:r>
              <a:rPr lang="en-US" dirty="0"/>
              <a:t>Some days it may feel as if you’re headed to Mount Doom in </a:t>
            </a:r>
            <a:r>
              <a:rPr lang="en-US" dirty="0" err="1"/>
              <a:t>Mordor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but our true goal is, and always has been, the path to what’s in the best interest of the child in front of us.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77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4267200"/>
            <a:ext cx="6629400" cy="4339650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r>
              <a:rPr lang="en-US" sz="1200" dirty="0"/>
              <a:t>I thought a lot about this quote… trying to categorize myself and seeing where I thought I fit in.</a:t>
            </a:r>
          </a:p>
          <a:p>
            <a:endParaRPr lang="en-US" sz="1200" dirty="0"/>
          </a:p>
          <a:p>
            <a:r>
              <a:rPr lang="en-US" sz="1200" dirty="0"/>
              <a:t>Turns out my best fit is all three.  When I reflect on my practice, I know that I am all three depending upon the moment.</a:t>
            </a:r>
          </a:p>
          <a:p>
            <a:endParaRPr lang="en-US" sz="1200" dirty="0"/>
          </a:p>
          <a:p>
            <a:r>
              <a:rPr lang="en-US" sz="1200" dirty="0"/>
              <a:t>I am confident about change when I have a great task and I’ve found a new web tool that will extend the learning even further.</a:t>
            </a:r>
          </a:p>
          <a:p>
            <a:endParaRPr lang="en-US" sz="1200" dirty="0"/>
          </a:p>
          <a:p>
            <a:r>
              <a:rPr lang="en-US" sz="1200" dirty="0"/>
              <a:t>I am hopeful when someone shares an assessment with me that helps me step further away from reliance on a traditional unit test.</a:t>
            </a:r>
          </a:p>
          <a:p>
            <a:endParaRPr lang="en-US" sz="1200" dirty="0"/>
          </a:p>
          <a:p>
            <a:r>
              <a:rPr lang="en-US" sz="1200" dirty="0"/>
              <a:t>I am fearful when I think about having to give up those habits I rely on even though I know deep down inside that I’m not reaching my students – like copying board notes.</a:t>
            </a:r>
          </a:p>
          <a:p>
            <a:endParaRPr lang="en-US" sz="1200" dirty="0"/>
          </a:p>
          <a:p>
            <a:r>
              <a:rPr lang="en-US" sz="1200" dirty="0"/>
              <a:t>This shocked me a bit because I always think of myself as someone who embraces  change.  </a:t>
            </a:r>
          </a:p>
          <a:p>
            <a:r>
              <a:rPr lang="en-US" sz="1200" dirty="0"/>
              <a:t>Not just change for change sake but change that I believe is in the best interest of learning.  But even when I know that the change is purposeful; I still resist.  </a:t>
            </a:r>
          </a:p>
          <a:p>
            <a:r>
              <a:rPr lang="en-US" sz="1200" dirty="0"/>
              <a:t>I need to be convinced and I need time to think and accept.</a:t>
            </a:r>
          </a:p>
          <a:p>
            <a:r>
              <a:rPr lang="en-US" sz="1200" dirty="0"/>
              <a:t>I need to reflect.</a:t>
            </a:r>
          </a:p>
          <a:p>
            <a:endParaRPr lang="en-US" sz="1200" dirty="0"/>
          </a:p>
          <a:p>
            <a:r>
              <a:rPr lang="en-US" sz="1200" dirty="0"/>
              <a:t>Table/group discussion</a:t>
            </a:r>
          </a:p>
          <a:p>
            <a:endParaRPr lang="en-US" sz="1200" dirty="0"/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6024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52400" y="4343400"/>
            <a:ext cx="6705600" cy="4575810"/>
          </a:xfrm>
        </p:spPr>
        <p:txBody>
          <a:bodyPr/>
          <a:lstStyle/>
          <a:p>
            <a:r>
              <a:rPr lang="en-US" dirty="0" smtClean="0"/>
              <a:t>There are many ways to reflect but today we are going to try a </a:t>
            </a:r>
            <a:r>
              <a:rPr lang="en-US" dirty="0" err="1" smtClean="0"/>
              <a:t>quickwrite</a:t>
            </a:r>
            <a:r>
              <a:rPr lang="en-US" dirty="0" smtClean="0"/>
              <a:t>… </a:t>
            </a:r>
          </a:p>
          <a:p>
            <a:r>
              <a:rPr lang="en-US" dirty="0"/>
              <a:t>I’ve used this activity as a formative assessment with students.  For example, tell me everything you’ve learned so far about S</a:t>
            </a:r>
            <a:r>
              <a:rPr lang="en-US" dirty="0" smtClean="0"/>
              <a:t>elf-image in health or Light </a:t>
            </a:r>
            <a:r>
              <a:rPr lang="en-US" dirty="0"/>
              <a:t>and </a:t>
            </a:r>
            <a:r>
              <a:rPr lang="en-US" dirty="0" smtClean="0"/>
              <a:t>Shadow in science.  </a:t>
            </a:r>
            <a:r>
              <a:rPr lang="en-US" dirty="0"/>
              <a:t>I set a time limit and I emphasize the importance of not stopping writing, let the thoughts flow out exactly as they cross their minds.</a:t>
            </a:r>
          </a:p>
          <a:p>
            <a:endParaRPr lang="en-US" dirty="0"/>
          </a:p>
          <a:p>
            <a:r>
              <a:rPr lang="en-US" dirty="0" smtClean="0"/>
              <a:t>So today we’re going to spend time in the physical act of writing down our thoughts.</a:t>
            </a:r>
          </a:p>
          <a:p>
            <a:endParaRPr lang="en-US" dirty="0"/>
          </a:p>
          <a:p>
            <a:r>
              <a:rPr lang="en-US" dirty="0"/>
              <a:t>Reflection transforms experience into genuine learning about individual values and goals.</a:t>
            </a:r>
          </a:p>
          <a:p>
            <a:endParaRPr lang="en-US" dirty="0"/>
          </a:p>
          <a:p>
            <a:r>
              <a:rPr lang="en-US" dirty="0"/>
              <a:t>It provides an opportunity for us to think critically about what we do and why.</a:t>
            </a:r>
          </a:p>
          <a:p>
            <a:endParaRPr lang="en-US" dirty="0"/>
          </a:p>
          <a:p>
            <a:r>
              <a:rPr lang="en-US" dirty="0"/>
              <a:t>And it encourages insight… and with insight comes the willingness to change.</a:t>
            </a:r>
          </a:p>
          <a:p>
            <a:endParaRPr lang="en-US" dirty="0"/>
          </a:p>
          <a:p>
            <a:r>
              <a:rPr lang="en-US" dirty="0" smtClean="0"/>
              <a:t>The act of writing helps us clarify our thoughts and forces us to focus on what’s important.</a:t>
            </a:r>
          </a:p>
          <a:p>
            <a:endParaRPr lang="en-US" dirty="0"/>
          </a:p>
          <a:p>
            <a:r>
              <a:rPr lang="en-US" dirty="0" smtClean="0"/>
              <a:t>Don’t just list everything you wish to improve; that’s okay to get ideas flowing but then focus on one or two areas and write why you want to improve… what’s currently stopping you…</a:t>
            </a:r>
          </a:p>
          <a:p>
            <a:endParaRPr lang="en-US" dirty="0"/>
          </a:p>
          <a:p>
            <a:r>
              <a:rPr lang="en-US" dirty="0" smtClean="0"/>
              <a:t>When I tried this I found myself writing about the things that I know deep down inside I should be doing, yet am not.  I know best practice; I don’t always do it.  Why is that?  Why do I resist change?</a:t>
            </a:r>
          </a:p>
          <a:p>
            <a:endParaRPr lang="en-US" dirty="0"/>
          </a:p>
          <a:p>
            <a:r>
              <a:rPr lang="en-US" dirty="0" smtClean="0"/>
              <a:t>This is a personal, private WRITTEN reflection… shared only if you wish.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99B9B-DC9F-4292-BC1B-4C5D55BA98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0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499610"/>
          </a:xfrm>
        </p:spPr>
        <p:txBody>
          <a:bodyPr/>
          <a:lstStyle/>
          <a:p>
            <a:r>
              <a:rPr lang="en-US" b="1" dirty="0" smtClean="0"/>
              <a:t>The images in this slide will appear one by one as you click.  </a:t>
            </a:r>
          </a:p>
          <a:p>
            <a:r>
              <a:rPr lang="en-US" b="1" dirty="0" smtClean="0"/>
              <a:t>You decide when you wish to talk and when you want images.</a:t>
            </a:r>
          </a:p>
          <a:p>
            <a:endParaRPr lang="en-US" dirty="0"/>
          </a:p>
          <a:p>
            <a:r>
              <a:rPr lang="en-US" dirty="0" smtClean="0"/>
              <a:t>Dylan </a:t>
            </a:r>
            <a:r>
              <a:rPr lang="en-US" dirty="0" err="1" smtClean="0"/>
              <a:t>Wiliam</a:t>
            </a:r>
            <a:r>
              <a:rPr lang="en-US" dirty="0" smtClean="0"/>
              <a:t> – What Assessment Can – and Cannot – Do.</a:t>
            </a:r>
          </a:p>
          <a:p>
            <a:endParaRPr lang="en-US" dirty="0" smtClean="0"/>
          </a:p>
          <a:p>
            <a:r>
              <a:rPr lang="en-US" dirty="0" smtClean="0"/>
              <a:t>Quite obviously, assessment is central to education.</a:t>
            </a:r>
          </a:p>
          <a:p>
            <a:r>
              <a:rPr lang="en-US" dirty="0" smtClean="0"/>
              <a:t>If only students learned what we taught, we would never need to assess; we could just keep records of what we taught.</a:t>
            </a:r>
          </a:p>
          <a:p>
            <a:r>
              <a:rPr lang="en-US" dirty="0" smtClean="0"/>
              <a:t>Actually, sometimes when we look at their work, we wonder if they were even present in our classroom!</a:t>
            </a:r>
          </a:p>
          <a:p>
            <a:r>
              <a:rPr lang="en-US" dirty="0" smtClean="0"/>
              <a:t>We can’t predict with certainty what students will learn in a particular lesson nor which students will learn it.</a:t>
            </a:r>
          </a:p>
          <a:p>
            <a:r>
              <a:rPr lang="en-US" dirty="0" smtClean="0"/>
              <a:t>And we know that each student starts out at a different point and each will arrive at different understandings.</a:t>
            </a:r>
            <a:endParaRPr lang="en-US" dirty="0"/>
          </a:p>
          <a:p>
            <a:r>
              <a:rPr lang="en-US" dirty="0" smtClean="0"/>
              <a:t>So we assess.</a:t>
            </a:r>
          </a:p>
          <a:p>
            <a:r>
              <a:rPr lang="en-US" dirty="0" smtClean="0"/>
              <a:t>Assessment is that bridge between teaching and learning.</a:t>
            </a:r>
          </a:p>
          <a:p>
            <a:r>
              <a:rPr lang="en-US" dirty="0" smtClean="0"/>
              <a:t>It is only through assessment that we can find out whether what happened in the classroom has produced the learning we intended.</a:t>
            </a:r>
          </a:p>
          <a:p>
            <a:endParaRPr lang="en-US" dirty="0"/>
          </a:p>
          <a:p>
            <a:r>
              <a:rPr lang="en-US" dirty="0" smtClean="0"/>
              <a:t>But in order to teach well we need to assess frequently to let it guide our instruction.</a:t>
            </a:r>
          </a:p>
          <a:p>
            <a:r>
              <a:rPr lang="en-US" dirty="0" smtClean="0"/>
              <a:t>We cannot and must not wait until the end.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9757D0-22B7-4BF2-8A2F-F86D563118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9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0563765-C311-49BD-B3A3-AEC97E34A025}" type="datetimeFigureOut">
              <a:rPr lang="en-US" smtClean="0"/>
              <a:t>4/29/2014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217A6CF-7E40-4C61-8EBA-A8E8126DF72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earch?q=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743200"/>
            <a:ext cx="4419600" cy="990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Teaching all students,</a:t>
            </a:r>
          </a:p>
          <a:p>
            <a:r>
              <a:rPr lang="en-US" sz="2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not just those easiest to teach.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6200" y="4228744"/>
            <a:ext cx="4683095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2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School Improvement Differentiated Instruction Project</a:t>
            </a:r>
          </a:p>
          <a:p>
            <a:pPr algn="ctr"/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School Based PD Day May 16/14</a:t>
            </a:r>
            <a:endParaRPr lang="en-US" sz="16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Flowchart: Connector 4"/>
          <p:cNvSpPr/>
          <p:nvPr/>
        </p:nvSpPr>
        <p:spPr>
          <a:xfrm>
            <a:off x="2747117" y="3928573"/>
            <a:ext cx="76200" cy="76200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588449" y="3928573"/>
            <a:ext cx="76200" cy="76200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2171700" y="3928573"/>
            <a:ext cx="76200" cy="76200"/>
          </a:xfrm>
          <a:prstGeom prst="flowChartConnec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304800" y="1996867"/>
            <a:ext cx="5257800" cy="89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Differentiation: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62600" y="1447800"/>
            <a:ext cx="33528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The problem human beings face is not that we aim too high and fail, but that we aim too low and succeed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. </a:t>
            </a:r>
            <a:endParaRPr lang="en-US" sz="32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                                                         Michelangelo</a:t>
            </a:r>
            <a:endParaRPr lang="en-US" sz="8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95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 txBox="1">
            <a:spLocks/>
          </p:cNvSpPr>
          <p:nvPr/>
        </p:nvSpPr>
        <p:spPr>
          <a:xfrm>
            <a:off x="762000" y="361771"/>
            <a:ext cx="5257800" cy="89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Formative Assessment              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5721" y="1524000"/>
            <a:ext cx="4261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…the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use of many small assessments to </a:t>
            </a:r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drive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our instruction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rather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than </a:t>
            </a:r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waiting until the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end when it may be </a:t>
            </a:r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too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late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.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480560" cy="2749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65494" y="3200400"/>
            <a:ext cx="42557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…to allow teachers to adjust and refine</a:t>
            </a:r>
          </a:p>
          <a:p>
            <a:pPr lvl="0"/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their instruction.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43628" y="4343400"/>
            <a:ext cx="378180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…to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provide frequent and timely </a:t>
            </a:r>
            <a:endParaRPr lang="en-US" sz="20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pPr lvl="0"/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feedback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for our students.</a:t>
            </a:r>
          </a:p>
          <a:p>
            <a:pPr lvl="0"/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                                                </a:t>
            </a:r>
            <a:r>
              <a:rPr lang="en-US" sz="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Justin </a:t>
            </a:r>
            <a:r>
              <a:rPr lang="en-US" sz="8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Tarte</a:t>
            </a:r>
            <a:endParaRPr lang="en-US" sz="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3059" y="4670236"/>
            <a:ext cx="191911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http://thisisindexed.com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1362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2"/>
      <p:bldP spid="9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educhalkboarddotcom.files.wordpress.com/2013/09/screen_formativebaddog_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57089"/>
            <a:ext cx="26479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encrypted-tbn1.gstatic.com/images?q=tbn:ANd9GcQ9_nolV0mWQ_NG4XvjC3ZkLeo3XAFjwrHg2kQu4-tTh77yg9t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0337"/>
            <a:ext cx="187642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witter carto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39558"/>
            <a:ext cx="2885980" cy="278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educhalkboarddotcom.files.wordpress.com/2013/09/sat-scor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12" y="4420035"/>
            <a:ext cx="2252663" cy="22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strategiesandassessment.wikispaces.com/file/view/Frayer_Model_v2.gif/97539118/Frayer_Model_v2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457" y="4587257"/>
            <a:ext cx="2998133" cy="26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datadeb.files.wordpress.com/2010/11/exlt-slip-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35" y="174837"/>
            <a:ext cx="2401597" cy="180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1.gstatic.com/images?q=tbn:ANd9GcT-dljekbbipDadL6Ey3IbUVuAtEvbNxwyIfgC2bNWhMdGwXLv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14" y="4805065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0" descr="data:image/jpeg;base64,/9j/4AAQSkZJRgABAQAAAQABAAD/2wCEAAkGBxQQEBQUEhQUFBUWFRYVGBUVFBgYFRUXFBUXFxYUFRYcHCggGBomHBgUIzEhJSksLjAuFx8zODMsNygtLiwBCgoKDg0OGxAQGywkICUsLCwsLywsLywsLCwsLCwsLCw0LCwsLCwsLCwsLCwsLC0sLCwsLCwsLCwsLCwsLCwsLP/AABEIAMUA/wMBEQACEQEDEQH/xAAbAAEAAgMBAQAAAAAAAAAAAAAABQYBBAcDAv/EAEwQAAEDAgMDCAYFCAgFBQAAAAEAAgMEEQUSIQYxUQcTIkFhcYGRMkJSYqGxFCNyksEkM3OCssLR8DVDU2Ojs9LhFiU0ovEVVHWDw//EABoBAQADAQEBAAAAAAAAAAAAAAADBAUCAQb/xAA6EQACAQIDBAcGBQQCAwAAAAAAAQIDEQQhMQUSQVETMmFxobHwIoGRwdHhFCMzQlIkNHLxFWJDgrL/2gAMAwEAAhEDEQA/AO4oAgCAIAgCAIAgCAIAgCAIAgCAIAgCAIAgCAIAgCAIAgCAIAgCAIAgCAIAgCAIAgCAIAgCAIAgCAIAgCAIAgCAIAgCAIAgCAIAgCAIAgCAIAgCAIAgCA8aqrZE0uke1jR6ziAPMrxu2pzKcYq8nYqGJ8o9NHcRNfMeI6DPM6/BRuquBn1dp0o9XPyIGblHqpPzMMbfBzz8LKOVe2tkVXtOtLqR82a52wxM7hbuhH4qP8VH+SOfxeMfDwPSPbyvZ6cbHDticPiCuo4hPij1Y/Ex60fBknQcp7SbTQFvvRuzf9pt81KqvMmp7WTftx+Bb8H2hp6v8zK1x9g6PH6p1UiknoaFLE0qvUZKronCAIAgCAIAgCAwSgK1jO3NHTEtMnOPHqRdIg8C70QfFRyqxRfobNxFXO1lzeX3KpWcqjzpDTtHAveXHyAHzULxHJGlT2JH98/giKk5RK924xt+zF/qJXDxD5luOxsOuDfvMR8ode3eY3fai/0kIsQ+Z69jYfk17/8AZKUfKnKPz1Ox3EscWnyIK7WIfFFSpsSH7ZNd6/0WvCdu6SchpeYXn1ZRl37hmuW/FSxqxZm1tmV6eaW8uz1cs7XAi41BUpnmUAQBAEAQBAEAQFM2s27jpiY4LSy7ifUjPbb0j2DzUcqlskZ2K2hGl7MM34IpYpKmudnqXusdRm3j7DNzQqFXEpdpQjQrYh71V5etESdLgMUXq5jxdr8NypTq1JcS5TwlKHC/ebjw1jbkhrR1nQBQ7jbJ21FXeSNMYkwjM1srmDe9sTiwAdea25TLCVGr2IPxMNVe3OzsbsRD2hzTcEXBHWoXBp2ZOmpK6PKow6OT02NPbbXz3rqMpx0ZxOjCfWRC1mzFulA4gjUAn9lw1Ct08U/3IpVMBbOm/XeSeA7dT0rhFWNc9o0zH840cT7Y+PaVoU611zR7Rx9Sk9ysvr9zplFWMmYJInB7HbnDcf8AfsVhO5tQnGa3ou6PdenQQBAEAQEPtHtHDQx5pTdx9GNvpvPYOodp0XE5qKzLWFwlTEStDTi+COUY3tPV4iSLmOL+zYSG2992957N3YqVSvfU+mwuz6NDNK8ub+XI0IcJA36/AKrKq3oX1Y2G0gG4KNts7U7GfovYvB0g+i9i9HSH0KMWuRfgD19vcvU7ZnLqXyNWfCw7UXB812qslqeZcDbwbaCrw4jKc8V9Y3XLD9nrYe74qzSr20KWJwNHEdZWfNa/c6rsxtRDXsvGcsgHSicek3tHtN7R8FehUUtD5jF4Kphn7WnB8CdXZUCAIAgCAIDnm3e17sxpaUnMTlke3fc6c2zt4nq3KGpUtkjIxuNd+ipa8X8kReBbOCIB8tnSbwN4Z/E9qzatVyyWh5hsEqftTzfkTvNqDdL1j6Ed9PL+C93T2x57OYQK2R00wvBG8sijPovc09KRw6xfQDvWjhaCS3mV6VPp5OcuqnZLn2l4kLWMJNg1rSTwAA+VldNB2SOcbPx3gabWDnPc0cGucS0eSxa2c2Z2FX5afO78SR5tRbpYsObTdFjVxDDGTtyvHcR6Te0FdQbi7ojq0Y1VaRX8MxGfCJ7G74XnVvqvA62+y8LQpVb5ozITqYKpZ5xfr4nW8PrmVEbZInZmOFwfmDwI4K4nc3qdSNSKlF5M2V6dhAEBAbX7TMw+HMelI64jZxPtO4NHX5KOpNRRcwWDliZ20S1fricliglrZDPUOLsxvfj7rR6rQs+pUd+0+qjGFGKhBWS9fElJGsib0i1jRx0Cr2bPVJvQ8W1jHatD3Di2NxHnZddFLkHK2Ta+Jg18INnOyng8FvzC8dOSPVvPNZm1EGu9Eh3cQVzus5cmj1bT9Z3fPsSx458jDoroFKxjmUse75h1OCLEXCDfIeqopKV4np3OaWm+m9v8W9isU6jv2nr3KkdyaumdS2J2qbXxWdZszAM7Oo++z3T8PJaNOpvLtPl8dgXhpZZxen0LMpCgEAQBAVXb/aL6HBljNppbhvFjfWf+A7T2KOpKyKOPxPQwtHV+rlU2RwTI3npB03C7Qd7Wnr7z8ln1ZXyRVwOG3V0ktWWXIobGgMiWBr4ickMrh6sb3eTSV6o5kdV7sJPkmWHZKLLQ0w4wsce97Q4/ErXh1US4VWox7kfG2UxZQVBG/my373R/FJ9VnmLlu0ZPsIOjpwyNjRuDWjyAWQ1dnMIqMUke2ReWOhkSwGRLA1cSw5s8ZY/cdx62nqIXUbxd0R1aMasXGRBbFYu/D6s00x+re4Dsa8+i8e67QHw4K/SqGdhKssPVdKej9eJ1dWTdCA1sSrmU8T5ZDZjGlx8OocSdwXjdldklKnKpNQjqzi2eTFKt80vog7uprQehEPDf48VnVKjbufXQhHC0lTj6fFljbBYWAsNyr2It8k9g8FjnDquZoe4yPZE1wu2NjHZb2OmYkE37loYeklG5mbTxU4S6GDsrK/a38i9hoCtGKfEtO14s5rXA9RAI8ivLHSk1mmQdfsXRTa8yGO9qImMj7th8Fw6UHwLdPaOIp/uv35+ZB12xM7NaaoDwP6ucX/xG637woJ4VPQvUtqwf6sfevoQVW6SmNqqF8Q/tB04j+uN3iqs6EomjSq06v6ck+zR/A2IsrxdpDhxBuFFY9bayZ980lhvGOZSw3it1ccmH1LKiDQZt3V70bvdI/nRT05tZkzUMRTdOfrtOy4LibKuBk0fovF7dbTuc09oNwtGMt5XPka9GVGo4S1RvLoiCAwTbegOPl5xTE3POsTToOrm2GzR+sdfEqnUlfM+fj/V4lt9VeS+pesirWNoZEsBkSwNbEqfPDK32o3t82kL1LMjqx3oSXNPyJjZCbPQUx/uWN8WNDT8lpQ6qOsK70Y9yPPbeIuw+oA6mZvukO/BeT6rPMYr0JdxH0pDo2OG4taR4gLOsewd4po9ci8sdDIlgMiWAyJYFW27wrPEJmjpR6O7WE/gfmVJB2yM3aNDehvrVeRcNhsY+l0bHON3s+rfxJbud4ix81eg7ou4Kv0tJN6rJlgXZbOZ8rOLlzoqRm82keB1kkiNh8bm32VWry/ab+xsOkpVpdy+b9dpnCsNEETWDfa7jxcd5/ngqTzLFSrvSuYdRmqqo6VriwOY6WVzdHc00huVp6rkgXUlGnvSsczrdDRdW187LvOhYbh8dPG2OJoYxu4Dt1JPEk9a0UklZHz1WrOrJzm7s2l6RhAEAQHy9oIsQCDvB3IE7aFE242ehpoH1VODDI0s0jNo35ntaczN3Wd1lWrU47t7G1s7GValRUqjunfXVWXMo+MY3NHPIxrgGtdYDKN1u5VFFWNqlShKCbMYTjk8k8bHOBDngEZRuPgjihUowjBtFur8PE0bmH1hv4HqPmuVkUYVHGSZqcleKOhqJKOTQOLnNB6pGaOA72i/6quUJZ2I9r0FOmq0eGvc/v5nU1aPnQgIDbmvMFBM4GznARjvecpPkSfBcTdolXG1HToya7viVbk9oMtMZLayOP3WaD45lTkVNm07Ut7n8i05FzY0LEfiuKxUwGckud6LGDM93c1e7pDWrwpdbXglqQtXtRKwX+hTtb7UjXNHffKutxlWeNmtKb95v0FXVVDM8UNPI3i2pB8D0dD2FdKk3oTQq1Zq8Yp/+32JnYujmggdHOwMtI4sAcHDI/pWuOBzfBWaaaVmS4SE4QcZri7dxOzxB7XNcLtcC0jiCLELsstJqzKbgYMJdSyenCbNv68XqOHGw08lRnCzKWHe7elLVeK4EvkXFizYZEsLDIlhYZF7YWPOophIxzHDRwLT3EWSx5KKkmmVLkxnMNZPTOO8HT3onWNu8E+QVmk8zK2bJwqypP1Y6epzbOMULvp2LSynVrXvePssOSP8AdKz5vek2fWtdBhIwXJeObLtzS4sZ+8amD6YwzL0j9Eex9h6DTI1zHOPVcghT0MpHmKzwbv8AyTXbk7l9VwwwgCAIAgCArHKR/Rs3fF/nMUVbqM0Nl/3Uff5M5FtKPyyb7f4BUj6fD/pRPnZ4flcH6RvzQ9r/AKcu46pzS8sYm8UjaS9HiENQ3QXZIe9hs8eLbeZXUXuu5o0F09CVN9q+OnidnjeCARuIBHcVonyLVsj6QFC5XKi1PCz2pC7wY3+LgoquhlbWlanGPN+RK7PU+Skgb/dtPmL/AIqCxbw8d2lFdiJDIliYjNkIGyzVVQ4XeJ3QNJ9VkQAs3hcklTUllcrYZKU51Hrey7kWpTF0rGPYR9HLqyktHKwF0kY0jnY3Vwc0eta9nb1HKNs0Uq9Ho71aWTWq4NfUsGH1bZoo5W+jIxrxffZwBse3Vdp3Vy1TmpxUlxNhenZE47gjakNcHGOVnoSt3jsPtN7FzKCkQVqCqWadmtGQJxeSnOWtidH/AH8bS6B3bcas7iqzg46ldV5U8qyt2rNfYk6StilF45GPHuuBt38PFeWLEKkJ9VpntmbxHmEsd3R9NsdxB7ksDORLAoLfqMeZb1pG/wCLHb5ldQykjGfsY5dvzR0rGajmqaaT2Inu+6wlWZOybPoqEN+pGPNpeJy7k0p7tmed92N8gSfmqCPpNpTzjHvLtza9sZm8a+xgH0uvv6fORW45ObGXwvmU9Dic7Q/TpW0s/jct6sGWEAQBAEAQFZ5SP6Nm74v85iirdRmhsv8Auo+/yZyPaofls/2/wCps+mwv6Me4+dmh+WQfpW/ND3E/pS7jrvNrqx89vFQ5Saf6iJ/CTL4OY4/urxo0dnS9trs+Zf8AZKfnKCmcd5hjB7S1oBPmFdpu8UYOMju4ia7WS67Kxzjlh3Uv/wB3/wCahrcDG2v+z3/ItuGt+pi/Rs/ZC4sadPqLuR7SENBJNgASTwA1KWO3krsrOzVLWPjkkgkjghmmkmYHxl8hDzvOoABtddwUrZGfh4VpJyg0k22rq7zJc0mIt1bUU0h4Phc0Hxa667tPmWHDEpZSi+9fcisbrawiOnqWxQRzv5p9RE5zhZw9AAjoF2ouVzJy0ZBWnWaVOpZKWTa8uy5cqSnbFG2Ngs1jQ1o4BosFKlbI0IxUUorgeyHQQGC2+9Ac+2qo44qmo5tjGXoJHHI0Nuc+8261BUSTMnEwjGct1W9hnM1EYdkdC5LB0Kj7TPk5dI2dldWXuL1lXtjWOe46P+eQW354PmvF1kY1f+9j7i+bZf0dV2/9vN/luU9Tqs+mwP8Ac0/8l5lI5MG3p5f0v7gVSJs7Uf5ke4uWRdWMy5ERx5cXgyEtc+CXnbbnsYRkuOOY711T65PN3wct7hJW7G9fAuitGQEAQBAEBglAUnb/ABynlpZKeOVskrnR2ZGc56MrSb5b20BUFWa3bGvs7DVYVVUlFqOeby4MoG1OGTurZy2CdzS+4c2GRzSLDUENsVWadzbwtWmqMU5LTmj52awudtZAXQTtAkaSXQyAAX3kltgESdxia1N0ZJSWnNHW8iksfO3KpykttRt/Ss/ZcuZLI0Nmv873fQtOwX9G036P94q1S6iMzaH9zPvJ9SFIofK5TZqeF/syFp7nt/i0KKroZW1YXpqXJ+ZObMzc5RwO/u2jxaMp+S4Whcw0t6lF9h97RQufSVDW+kYZAO05TojWR7iIt0pJcmfWEYrAyige6RjGc0wDM4Dc0AjXrBBUqasjylVpqjGTaSsjzdtlRD+vB7WtcR5gJ0keZ5+NofyIzaLG4a2EU1M4TSyvaAGg/Vhrg4yOuOiBZcykpKyIa9eFaPR03dvw7S4MFgOtSmgj6QBAEBRtsBepnHX/AOnyW+/uUNTUzMXnOX+DOVKEwDovJSOhUfaj+Tl3E2tldWXuL5lXRrHOPz+0AtubIP8ACjv8wuY5zMV+3j+5+SOk4vT87TzM9uN7fvNIViSurH0FGe5UjLk0zmvJRNpPGd4yP+bT8h5qnTPoNrxzjLvR0HIpLGPcgcZd9FqoKxwJjax8EpAuWtkc0tfYdQI1RPdlctUl01KVBatprvXAttNUMkYHsc17SLhzSCCOwhWE76GXKMovdkrM9V6chAEBp4vicdLC6WU2a3xJJ0DWjrJPUvJSSV2S0aM601CCzZVfoNRiHTq3OhhOrKWNxaSOrn3DVx90aKu25amkp0sN7NJXlxk/kvmTNDhkUDcsUbIxwa0D/wAolYr1K06jvNtmzkSxxcZEsLjIlhvFG5VpbQQs4yF/gxhH76jqaGtslXnJ9lvH7F42Up+boaZp0IhjuOBLQSPMlWoK0UY2Mnv15vtZKrsrEHtth5qKGZg9INzt72HNbxAI8VxNXiVcZT6SjKK9WK9yXV4fTPiJ1ifcD3ZNf2syjhoVdmVN6m4cvmXQNXZplU2IwOnkhNQ+JjnvllIzNuGASOAa1p0FrfFeU4pq5n4TD05R32ldt+7MuDYWjc1o7gFKaFkVzbCARNhqYwGyQzR6gWzskeGPjPEG/wAFHNWzKmKjuqNRapr4N2aLOpC4EAQBAUbbD/qZ/wD46T9tQz19xmYvry/wZy93SF+vr7fe/ioTC1zOhckw6FR9qP5OUlM2NldWfuLxWVDYo3yO9FjS49zRddvI1ZyUYuT4FA5L6d01VPUv6gRf35XZnW7gPiuaSzuY+zIudSVV+r5nTlObZyHBx9Axt8TtGSPfGOGWUh8XxyhU7bs7H09b+pwKmtUk/hk/qdRyKaxgXMOjBFiLg6WO4hLBMgZNkIQS6B01MTqfo8hYLn3NW/Bc7nIuLHVGrVEpf5K/jqYGA1Q9HEqi3vRxOPmWr20v5Hn4mg9aMfi/qauHQ1DcTjidVzTMbC6aQODWtuTkY2zQL9Z14JHe37NklWVF4VzVNRbdlq+16l3U5kFRrW/TMTyHWKja1xb1OnlF2k8crde8qCXtStyNOn+Rhd5daf8A8rX4ssOVe2KlxlSwuMqWFxlSwuMqWFzl+2R+m4rFTN1a0siPe45pT4Nt90qGXtTsb+C/Iwkqr1zfyXidbY2wsOrRXD5jU+kBghAcnb/yjFTfSF58OakNwf1XfLtVfqyMFf0mK/6vyf0OqN11HepTdKm2rdhT5Gvje+mkkL4nRi5Y+Q3MJbwJ3HtXKe53FDfeFbTTcW7q3Bvh9DcbNiFRq1kNKzq5y8kvYS0Wa3uXXtPsJN7Ez0Siu3NmnjGAVb4w59W2XmnNmEToWsjc6PpAOLTe3evJRlbUiq4es1dzvbO1rLIseCV/0mnimtl5xgdbgTvF+sXXcXdXLtGp0kFPmby9JBdAQ2I7T00JymTO/cI4gZHk8Mrd3iuXNIr1MVSg7Xu+SzZBzUNRXSTSmHmGvpXwMErhnJcbhzmi+Ub1G7ydytKnUrSlK26nFpX1zK43k2qgbiSHzd/pXPRsorZdZcUW3YrZyShbKJCw5y0jISbZQb7wOK7hGxo4LDSoJ71s+RFcqGM5Im0zDd0lnPtvDAeiPE/Jc1HwINp17RVJavXu+5Y9i8H+iUjGEdN3Tf8Aad1eAsPBSQjZFvB0eipKPHVk6uy0c45V8Fceaq49HNtG8jqAJcx57jcX7Qq9eP7kbux8Qvaoy0ea+a95adl8XbWUzJAbuHReOD2gZtOB0I7CF3B7yuZ+LoOhVcX3ruJay6K1xZBcWQXK/s/0sSxBx3s+jxDu5sv+blzDrMuYnLDUlz3n42+RaFKZ5Vdkm3fWv63VcnkxrWgeQUMNW+00cY7RpR5QXm2WKy7KVxZBcWQXFkFyOx/E20lPJM71R0R7Tzo1viVzJ7quT4ei61RQXHyKTyV4Y6WaWtl11c1pPrPec0jvC9v1jwUdCN3vM1dr1lCEaEfSWiOnqyfPhAEBWtutnfptP0B9bHdzPe9pnj8wFxON0Usbhump5arT6EJydbS5gKSY2ey4jLt7gP6s+8Pl3LinLgyts/FXXRT1Wn0LTtLhrqmmexhAeC17Cd2eMhzQewkW8V3KN0X8RSdSm0tdV3o06LbCDJaocKeZuj4pLghw35fabwIXiqLiRwxlO3tvdfFMhdodqTUt5mmjnMUnRknbC89A6OETbakjS5suZTvkitXxXSLcpp2ers9OwlaTHHtjbHT0NSWsaGtzhsYs0WFy4rpSsrJE8a7UbQpyy93menO4lLuZT0w95xlePKzUvN9h7fEy4KPiY/4XMv8A1dTPPxYDzUfdkZ/FNy+rH4Vy/Um34LwJfD8KhpxaGJkY91oBPed58V0opaFiFKFNWirG3ZekgsgI3aDGY6KAyydzW9b3dTQuZOyuQYivGjDel/soexGEvr6t1bUata/MLjR8g3Ae6zTyHao4R3ndmVgqMq9V1qn+39jqKnNwIDwrqRs0b45BmY9pa4cQRZeNJqzO6c5QkpR1RyXDamTA690UtzC/efaYT0JR7w1BHf2Kom6crM+lqwhtDDqcOsvPivfw/wBnWoJWvaHMIc1wBBGoIOoIVo+aacXZ6n3ZDwWQFcwf6rFaxh3zMgnb2hrTG63cQPNcRymy9X9vCU5L9ra+ZZ1KZ5V9l+hVYhCd7ahso+zPG1wt4hyih1mjRxedKjP/AK296bLJZdlAWQCyA+XkAEkgAC5J3ADrKHqzyRybaLEX4zWsp6f801xserTR8zuwDd/uq0m6krI+kw1KOBoOrU6z9JfX7HVMKw9lNCyKMWaxoA4ni49pNz4q1FJKyPnK1WVWbnLVm2vSMIAgCAoe3eyBlJqaYWlHSexuhfb12cHj49++KcOKMrHYJy/Mp6+vEzsdty2W0NUQyUdESHRrzus72XfApCpfJnuE2gpexVyfPn9y7Pha43LWk8SAVJY02k9T0Xp6EAQBAEAQEbjGNRUobzjuk/RjB6Tj+A7SuW0iGrXhS6zzeiKBBhU2M1LpZXlsDHZRYWAA3sYD130Lv9goknN3MmNGpjKm9J+yvXpnTKOlbCxscbQ1jRYAdQU6VjahBQSjHQ9kOggCAhNqtnWV8OR3Re25jf1sdbr4tPWP4BcTgpIt4PFyw095acVzKPs5ikuEP5isNo3OOVli4t1tzjHD1Dw7eo3CgjJ08pGviqMMbHpKOvF/J9p0ymqGSNDmODmnrH86KynfQwJRlB2kj1Q5ILaXD5CY6mnaHTwXs0m3ORu9OK/E7x2ricXqtS5hasbOlUfsy8HwZsYLtHBVDovyvGj4n9GRjutrmnXxGi9jNSI6+EqUXmrrg1mmRsMjTjLubId+SAS2N7OEn1YPbYuXP/ky5FhprBLe/ll8M/kWiykM8WQHjV1LImF8jgxrRcucbAI3bU6hGU2oxV2cs2n2nlxSQUlE13NuNj1GXiXX9CMdvjwVWdRze7E+iwmCp4SPTV3n5fVl62P2YZh8VhZ0rrGSTjwa3g0KenTUUY+NxssTO+iWi9cSwKQpBAEAQBAEBU9q9iYqy8jLRTdbrdF/2xx94a96jnTTKGKwEK3tLKRU6bGq/CCI52F8Q0aHG7bD+zlF7aDcd3AKPelDUz418RhPZmrr1oy34Vt7STWDnmF3syCw8Hjo+dlIqiZo0toUZ6uz7SyQVDZBmY5rhxaQR5hSF1SUs0eqHpglARGJbTUtPfnJmXHqt6TvutuVy5pFepiqVPrSKtiO3hmIipOi5w6L3ML3X4BgFgbdZuo3UvkijU2hvvdpav3+B74NsfJIWSVkjnODy8i93OJBABd6o7B8F6oPidUcFKVpVX2l2ggbG0NYA1o0AAsApTTjFRVkeiHoQBAEAQEZj2Bw1sfNzNv1tcNHMPFp/kLmUFJWZPh8TUw8t6D+5RsQwusw1001OS9hDLZRmuG7xJH3dY8woHGUM0bFKvh8UowqZPP0mSmE8pFM9gM55s2F7AuF+vQC/lddxrriV62yK0ZWhn4FpoMYgqB9VNG+/U1wv5b1IpJ6GdUoVafXi0eWK7PU1UbzwRyH2iOl3ZhqvJQjLVHVHF1qP6cmj2wrCIKRpZBE2NpNyGjeeJO8+K9jFR0Oa2IqVnvVJNszXYrDALyyxx/aeAfLejklqeU6NSp1It+4p+Ncp0EYIp2mZ3tOvHGO3UZj5eKilXS0NShsarJ/mPdXxZXYcKxDGXh8xMcN7guFmN/Rx73HtPHeo92dR5l518LgI7sM5ePvfDu8DpGzuzsNDHlibqfSedXvPaeHYNFYhBRWRg4nF1MRK833LgiXXZWCAIAgCAIAgCA+JomvaWuAc06EEXB7wh40mrMqmK7A0cly0OgJ9h3R+4bgeFlG6aZRqbOoz0Vu4hJtinsiMcVQ12oLTkcxw1va4Jv3rno3bUrvZ01HdjL5Gg3ZnEARaoNv08gXnRy5kf4LF/z8WT5wKV/pyjxLnLvcZaeEqS1Z5UHJ5AXF00zpSTchoEY18SfivFSXE4hsuF7zbfgW/C8HgpRaGNrO0auPe46nxKkUUtC/To06atBWN9ekoQBAEAQBAEAQBAQONbJUlVd0sQDv7RhLHeJGjvG64lTjLUuUMfXo5RllyeaKZifJjHf6qp09mSPN/wBzSPkoXh+TNOltxrrw+D9eZpDY2uj0jqdPdmlYPILzoZrRkn/KYSXWh4Jj/g+vfpJU6ds0rh5J0U+Y/wCUwkerDwSNvDuTFt/rakW9mOKx++4/gvVh+bOKm3br2IfF/JfUuWDbG0dMQ5kQe725DnPhfRvgApY0oxMyvtDEVlaUrLksiwqQpBAEAQBAEAQBAEB8veBvQGtJMTu0QHgWIBzaAc2gHNoDHNoD0jcW7j4IDajmv2FAeqAIAgCAIAgMEoDwkn4eaA1ngnfqgMc2gHNoBzaAc2gMtBG7RAbMc/HzQHuCgMoAgCAIAgCA+XusgNci6AxlQDKgGVAMqAZUAyoBlQGcqA9Y38UB6oAgCAIDBKA8Hm6A+MqAZUAyoBlQDKgGVAMqAZUB9sNkB7g3QGUAQBAEBglAeZCAZUAyoBlQDKgGVAMqAZUAsgGVAMqA+2FAfSAIAgPN2qAxlQCyAZUAyoBlQDKgGVAMqAZUAyoDLdEB6IAgCAIDBQGLIBZALIBZALIBZALIBZALIBZALIBZAfSAIDBQGLIBZALIBZALIBZALIBZALIBZALIBZAZCAygCAIAgCAIAgCAIAgCAIAgCAIAgCAIAgCAIAgCAIAgCAIAgCAIAgCAIAgCAIAgCAIAgCAIAgCAIAgCAIAgCAIAgCAIAgCAIAgCAIAgCAIAgCAIAgCAIAgCAIAgCAIAgCAIAgCA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-24000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2" descr="data:image/jpeg;base64,/9j/4AAQSkZJRgABAQAAAQABAAD/2wCEAAkGBxQQEBQUEhQUFBUWFRYVGBUVFBgYFRUXFBUXFxYUFRYcHCggGBomHBgUIzEhJSksLjAuFx8zODMsNygtLiwBCgoKDg0OGxAQGywkICUsLCwsLywsLywsLCwsLCwsLCw0LCwsLCwsLCwsLCwsLC0sLCwsLCwsLCwsLCwsLCwsLP/AABEIAMUA/wMBEQACEQEDEQH/xAAbAAEAAgMBAQAAAAAAAAAAAAAABQYBBAcDAv/EAEwQAAEDAgMDCAYFCAgFBQAAAAEAAgMEEQUSIQYxUQcTIkFhcYGRMkJSYqGxFCNyksEkM3OCssLR8DVDU2Ojs9LhFiU0ovEVVHWDw//EABoBAQADAQEBAAAAAAAAAAAAAAADBAUCAQb/xAA6EQACAQIDBAcGBQQCAwAAAAAAAQIDEQQhMQUSQVETMmFxobHwIoGRwdHhFCMzQlIkNHLxFWJDgrL/2gAMAwEAAhEDEQA/AO4oAgCAIAgCAIAgCAIAgCAIAgCAIAgCAIAgCAIAgCAIAgCAIAgCAIAgCAIAgCAIAgCAIAgCAIAgCAIAgCAIAgCAIAgCAIAgCAIAgCAIAgCAIAgCAIAgCA8aqrZE0uke1jR6ziAPMrxu2pzKcYq8nYqGJ8o9NHcRNfMeI6DPM6/BRuquBn1dp0o9XPyIGblHqpPzMMbfBzz8LKOVe2tkVXtOtLqR82a52wxM7hbuhH4qP8VH+SOfxeMfDwPSPbyvZ6cbHDticPiCuo4hPij1Y/Ex60fBknQcp7SbTQFvvRuzf9pt81KqvMmp7WTftx+Bb8H2hp6v8zK1x9g6PH6p1UiknoaFLE0qvUZKronCAIAgCAIAgCAwSgK1jO3NHTEtMnOPHqRdIg8C70QfFRyqxRfobNxFXO1lzeX3KpWcqjzpDTtHAveXHyAHzULxHJGlT2JH98/giKk5RK924xt+zF/qJXDxD5luOxsOuDfvMR8ode3eY3fai/0kIsQ+Z69jYfk17/8AZKUfKnKPz1Ox3EscWnyIK7WIfFFSpsSH7ZNd6/0WvCdu6SchpeYXn1ZRl37hmuW/FSxqxZm1tmV6eaW8uz1cs7XAi41BUpnmUAQBAEAQBAEAQFM2s27jpiY4LSy7ifUjPbb0j2DzUcqlskZ2K2hGl7MM34IpYpKmudnqXusdRm3j7DNzQqFXEpdpQjQrYh71V5etESdLgMUXq5jxdr8NypTq1JcS5TwlKHC/ebjw1jbkhrR1nQBQ7jbJ21FXeSNMYkwjM1srmDe9sTiwAdea25TLCVGr2IPxMNVe3OzsbsRD2hzTcEXBHWoXBp2ZOmpK6PKow6OT02NPbbXz3rqMpx0ZxOjCfWRC1mzFulA4gjUAn9lw1Ct08U/3IpVMBbOm/XeSeA7dT0rhFWNc9o0zH840cT7Y+PaVoU611zR7Rx9Sk9ysvr9zplFWMmYJInB7HbnDcf8AfsVhO5tQnGa3ou6PdenQQBAEAQEPtHtHDQx5pTdx9GNvpvPYOodp0XE5qKzLWFwlTEStDTi+COUY3tPV4iSLmOL+zYSG2992957N3YqVSvfU+mwuz6NDNK8ub+XI0IcJA36/AKrKq3oX1Y2G0gG4KNts7U7GfovYvB0g+i9i9HSH0KMWuRfgD19vcvU7ZnLqXyNWfCw7UXB812qslqeZcDbwbaCrw4jKc8V9Y3XLD9nrYe74qzSr20KWJwNHEdZWfNa/c6rsxtRDXsvGcsgHSicek3tHtN7R8FehUUtD5jF4Kphn7WnB8CdXZUCAIAgCAIDnm3e17sxpaUnMTlke3fc6c2zt4nq3KGpUtkjIxuNd+ipa8X8kReBbOCIB8tnSbwN4Z/E9qzatVyyWh5hsEqftTzfkTvNqDdL1j6Ed9PL+C93T2x57OYQK2R00wvBG8sijPovc09KRw6xfQDvWjhaCS3mV6VPp5OcuqnZLn2l4kLWMJNg1rSTwAA+VldNB2SOcbPx3gabWDnPc0cGucS0eSxa2c2Z2FX5afO78SR5tRbpYsObTdFjVxDDGTtyvHcR6Te0FdQbi7ojq0Y1VaRX8MxGfCJ7G74XnVvqvA62+y8LQpVb5ozITqYKpZ5xfr4nW8PrmVEbZInZmOFwfmDwI4K4nc3qdSNSKlF5M2V6dhAEBAbX7TMw+HMelI64jZxPtO4NHX5KOpNRRcwWDliZ20S1fricliglrZDPUOLsxvfj7rR6rQs+pUd+0+qjGFGKhBWS9fElJGsib0i1jRx0Cr2bPVJvQ8W1jHatD3Di2NxHnZddFLkHK2Ta+Jg18INnOyng8FvzC8dOSPVvPNZm1EGu9Eh3cQVzus5cmj1bT9Z3fPsSx458jDoroFKxjmUse75h1OCLEXCDfIeqopKV4np3OaWm+m9v8W9isU6jv2nr3KkdyaumdS2J2qbXxWdZszAM7Oo++z3T8PJaNOpvLtPl8dgXhpZZxen0LMpCgEAQBAVXb/aL6HBljNppbhvFjfWf+A7T2KOpKyKOPxPQwtHV+rlU2RwTI3npB03C7Qd7Wnr7z8ln1ZXyRVwOG3V0ktWWXIobGgMiWBr4ickMrh6sb3eTSV6o5kdV7sJPkmWHZKLLQ0w4wsce97Q4/ErXh1US4VWox7kfG2UxZQVBG/my373R/FJ9VnmLlu0ZPsIOjpwyNjRuDWjyAWQ1dnMIqMUke2ReWOhkSwGRLA1cSw5s8ZY/cdx62nqIXUbxd0R1aMasXGRBbFYu/D6s00x+re4Dsa8+i8e67QHw4K/SqGdhKssPVdKej9eJ1dWTdCA1sSrmU8T5ZDZjGlx8OocSdwXjdldklKnKpNQjqzi2eTFKt80vog7uprQehEPDf48VnVKjbufXQhHC0lTj6fFljbBYWAsNyr2It8k9g8FjnDquZoe4yPZE1wu2NjHZb2OmYkE37loYeklG5mbTxU4S6GDsrK/a38i9hoCtGKfEtO14s5rXA9RAI8ivLHSk1mmQdfsXRTa8yGO9qImMj7th8Fw6UHwLdPaOIp/uv35+ZB12xM7NaaoDwP6ucX/xG637woJ4VPQvUtqwf6sfevoQVW6SmNqqF8Q/tB04j+uN3iqs6EomjSq06v6ck+zR/A2IsrxdpDhxBuFFY9bayZ980lhvGOZSw3it1ccmH1LKiDQZt3V70bvdI/nRT05tZkzUMRTdOfrtOy4LibKuBk0fovF7dbTuc09oNwtGMt5XPka9GVGo4S1RvLoiCAwTbegOPl5xTE3POsTToOrm2GzR+sdfEqnUlfM+fj/V4lt9VeS+pesirWNoZEsBkSwNbEqfPDK32o3t82kL1LMjqx3oSXNPyJjZCbPQUx/uWN8WNDT8lpQ6qOsK70Y9yPPbeIuw+oA6mZvukO/BeT6rPMYr0JdxH0pDo2OG4taR4gLOsewd4po9ci8sdDIlgMiWAyJYFW27wrPEJmjpR6O7WE/gfmVJB2yM3aNDehvrVeRcNhsY+l0bHON3s+rfxJbud4ix81eg7ou4Kv0tJN6rJlgXZbOZ8rOLlzoqRm82keB1kkiNh8bm32VWry/ab+xsOkpVpdy+b9dpnCsNEETWDfa7jxcd5/ngqTzLFSrvSuYdRmqqo6VriwOY6WVzdHc00huVp6rkgXUlGnvSsczrdDRdW187LvOhYbh8dPG2OJoYxu4Dt1JPEk9a0UklZHz1WrOrJzm7s2l6RhAEAQHy9oIsQCDvB3IE7aFE242ehpoH1VODDI0s0jNo35ntaczN3Wd1lWrU47t7G1s7GValRUqjunfXVWXMo+MY3NHPIxrgGtdYDKN1u5VFFWNqlShKCbMYTjk8k8bHOBDngEZRuPgjihUowjBtFur8PE0bmH1hv4HqPmuVkUYVHGSZqcleKOhqJKOTQOLnNB6pGaOA72i/6quUJZ2I9r0FOmq0eGvc/v5nU1aPnQgIDbmvMFBM4GznARjvecpPkSfBcTdolXG1HToya7viVbk9oMtMZLayOP3WaD45lTkVNm07Ut7n8i05FzY0LEfiuKxUwGckud6LGDM93c1e7pDWrwpdbXglqQtXtRKwX+hTtb7UjXNHffKutxlWeNmtKb95v0FXVVDM8UNPI3i2pB8D0dD2FdKk3oTQq1Zq8Yp/+32JnYujmggdHOwMtI4sAcHDI/pWuOBzfBWaaaVmS4SE4QcZri7dxOzxB7XNcLtcC0jiCLELsstJqzKbgYMJdSyenCbNv68XqOHGw08lRnCzKWHe7elLVeK4EvkXFizYZEsLDIlhYZF7YWPOophIxzHDRwLT3EWSx5KKkmmVLkxnMNZPTOO8HT3onWNu8E+QVmk8zK2bJwqypP1Y6epzbOMULvp2LSynVrXvePssOSP8AdKz5vek2fWtdBhIwXJeObLtzS4sZ+8amD6YwzL0j9Eex9h6DTI1zHOPVcghT0MpHmKzwbv8AyTXbk7l9VwwwgCAIAgCArHKR/Rs3fF/nMUVbqM0Nl/3Uff5M5FtKPyyb7f4BUj6fD/pRPnZ4flcH6RvzQ9r/AKcu46pzS8sYm8UjaS9HiENQ3QXZIe9hs8eLbeZXUXuu5o0F09CVN9q+OnidnjeCARuIBHcVonyLVsj6QFC5XKi1PCz2pC7wY3+LgoquhlbWlanGPN+RK7PU+Skgb/dtPmL/AIqCxbw8d2lFdiJDIliYjNkIGyzVVQ4XeJ3QNJ9VkQAs3hcklTUllcrYZKU51Hrey7kWpTF0rGPYR9HLqyktHKwF0kY0jnY3Vwc0eta9nb1HKNs0Uq9Ho71aWTWq4NfUsGH1bZoo5W+jIxrxffZwBse3Vdp3Vy1TmpxUlxNhenZE47gjakNcHGOVnoSt3jsPtN7FzKCkQVqCqWadmtGQJxeSnOWtidH/AH8bS6B3bcas7iqzg46ldV5U8qyt2rNfYk6StilF45GPHuuBt38PFeWLEKkJ9VpntmbxHmEsd3R9NsdxB7ksDORLAoLfqMeZb1pG/wCLHb5ldQykjGfsY5dvzR0rGajmqaaT2Inu+6wlWZOybPoqEN+pGPNpeJy7k0p7tmed92N8gSfmqCPpNpTzjHvLtza9sZm8a+xgH0uvv6fORW45ObGXwvmU9Dic7Q/TpW0s/jct6sGWEAQBAEAQFZ5SP6Nm74v85iirdRmhsv8Auo+/yZyPaofls/2/wCps+mwv6Me4+dmh+WQfpW/ND3E/pS7jrvNrqx89vFQ5Saf6iJ/CTL4OY4/urxo0dnS9trs+Zf8AZKfnKCmcd5hjB7S1oBPmFdpu8UYOMju4ia7WS67Kxzjlh3Uv/wB3/wCahrcDG2v+z3/ItuGt+pi/Rs/ZC4sadPqLuR7SENBJNgASTwA1KWO3krsrOzVLWPjkkgkjghmmkmYHxl8hDzvOoABtddwUrZGfh4VpJyg0k22rq7zJc0mIt1bUU0h4Phc0Hxa667tPmWHDEpZSi+9fcisbrawiOnqWxQRzv5p9RE5zhZw9AAjoF2ouVzJy0ZBWnWaVOpZKWTa8uy5cqSnbFG2Ngs1jQ1o4BosFKlbI0IxUUorgeyHQQGC2+9Ac+2qo44qmo5tjGXoJHHI0Nuc+8261BUSTMnEwjGct1W9hnM1EYdkdC5LB0Kj7TPk5dI2dldWXuL1lXtjWOe46P+eQW354PmvF1kY1f+9j7i+bZf0dV2/9vN/luU9Tqs+mwP8Ac0/8l5lI5MG3p5f0v7gVSJs7Uf5ke4uWRdWMy5ERx5cXgyEtc+CXnbbnsYRkuOOY711T65PN3wct7hJW7G9fAuitGQEAQBAEBglAUnb/ABynlpZKeOVskrnR2ZGc56MrSb5b20BUFWa3bGvs7DVYVVUlFqOeby4MoG1OGTurZy2CdzS+4c2GRzSLDUENsVWadzbwtWmqMU5LTmj52awudtZAXQTtAkaSXQyAAX3kltgESdxia1N0ZJSWnNHW8iksfO3KpykttRt/Ss/ZcuZLI0Nmv873fQtOwX9G036P94q1S6iMzaH9zPvJ9SFIofK5TZqeF/syFp7nt/i0KKroZW1YXpqXJ+ZObMzc5RwO/u2jxaMp+S4Whcw0t6lF9h97RQufSVDW+kYZAO05TojWR7iIt0pJcmfWEYrAyige6RjGc0wDM4Dc0AjXrBBUqasjylVpqjGTaSsjzdtlRD+vB7WtcR5gJ0keZ5+NofyIzaLG4a2EU1M4TSyvaAGg/Vhrg4yOuOiBZcykpKyIa9eFaPR03dvw7S4MFgOtSmgj6QBAEBRtsBepnHX/AOnyW+/uUNTUzMXnOX+DOVKEwDovJSOhUfaj+Tl3E2tldWXuL5lXRrHOPz+0AtubIP8ACjv8wuY5zMV+3j+5+SOk4vT87TzM9uN7fvNIViSurH0FGe5UjLk0zmvJRNpPGd4yP+bT8h5qnTPoNrxzjLvR0HIpLGPcgcZd9FqoKxwJjax8EpAuWtkc0tfYdQI1RPdlctUl01KVBatprvXAttNUMkYHsc17SLhzSCCOwhWE76GXKMovdkrM9V6chAEBp4vicdLC6WU2a3xJJ0DWjrJPUvJSSV2S0aM601CCzZVfoNRiHTq3OhhOrKWNxaSOrn3DVx90aKu25amkp0sN7NJXlxk/kvmTNDhkUDcsUbIxwa0D/wAolYr1K06jvNtmzkSxxcZEsLjIlhvFG5VpbQQs4yF/gxhH76jqaGtslXnJ9lvH7F42Up+boaZp0IhjuOBLQSPMlWoK0UY2Mnv15vtZKrsrEHtth5qKGZg9INzt72HNbxAI8VxNXiVcZT6SjKK9WK9yXV4fTPiJ1ifcD3ZNf2syjhoVdmVN6m4cvmXQNXZplU2IwOnkhNQ+JjnvllIzNuGASOAa1p0FrfFeU4pq5n4TD05R32ldt+7MuDYWjc1o7gFKaFkVzbCARNhqYwGyQzR6gWzskeGPjPEG/wAFHNWzKmKjuqNRapr4N2aLOpC4EAQBAUbbD/qZ/wD46T9tQz19xmYvry/wZy93SF+vr7fe/ioTC1zOhckw6FR9qP5OUlM2NldWfuLxWVDYo3yO9FjS49zRddvI1ZyUYuT4FA5L6d01VPUv6gRf35XZnW7gPiuaSzuY+zIudSVV+r5nTlObZyHBx9Axt8TtGSPfGOGWUh8XxyhU7bs7H09b+pwKmtUk/hk/qdRyKaxgXMOjBFiLg6WO4hLBMgZNkIQS6B01MTqfo8hYLn3NW/Bc7nIuLHVGrVEpf5K/jqYGA1Q9HEqi3vRxOPmWr20v5Hn4mg9aMfi/qauHQ1DcTjidVzTMbC6aQODWtuTkY2zQL9Z14JHe37NklWVF4VzVNRbdlq+16l3U5kFRrW/TMTyHWKja1xb1OnlF2k8crde8qCXtStyNOn+Rhd5daf8A8rX4ssOVe2KlxlSwuMqWFxlSwuMqWFzl+2R+m4rFTN1a0siPe45pT4Nt90qGXtTsb+C/Iwkqr1zfyXidbY2wsOrRXD5jU+kBghAcnb/yjFTfSF58OakNwf1XfLtVfqyMFf0mK/6vyf0OqN11HepTdKm2rdhT5Gvje+mkkL4nRi5Y+Q3MJbwJ3HtXKe53FDfeFbTTcW7q3Bvh9DcbNiFRq1kNKzq5y8kvYS0Wa3uXXtPsJN7Ez0Siu3NmnjGAVb4w59W2XmnNmEToWsjc6PpAOLTe3evJRlbUiq4es1dzvbO1rLIseCV/0mnimtl5xgdbgTvF+sXXcXdXLtGp0kFPmby9JBdAQ2I7T00JymTO/cI4gZHk8Mrd3iuXNIr1MVSg7Xu+SzZBzUNRXSTSmHmGvpXwMErhnJcbhzmi+Ub1G7ydytKnUrSlK26nFpX1zK43k2qgbiSHzd/pXPRsorZdZcUW3YrZyShbKJCw5y0jISbZQb7wOK7hGxo4LDSoJ71s+RFcqGM5Im0zDd0lnPtvDAeiPE/Jc1HwINp17RVJavXu+5Y9i8H+iUjGEdN3Tf8Aad1eAsPBSQjZFvB0eipKPHVk6uy0c45V8Fceaq49HNtG8jqAJcx57jcX7Qq9eP7kbux8Qvaoy0ea+a95adl8XbWUzJAbuHReOD2gZtOB0I7CF3B7yuZ+LoOhVcX3ruJay6K1xZBcWQXK/s/0sSxBx3s+jxDu5sv+blzDrMuYnLDUlz3n42+RaFKZ5Vdkm3fWv63VcnkxrWgeQUMNW+00cY7RpR5QXm2WKy7KVxZBcWQXFkFyOx/E20lPJM71R0R7Tzo1viVzJ7quT4ei61RQXHyKTyV4Y6WaWtl11c1pPrPec0jvC9v1jwUdCN3vM1dr1lCEaEfSWiOnqyfPhAEBWtutnfptP0B9bHdzPe9pnj8wFxON0Usbhump5arT6EJydbS5gKSY2ey4jLt7gP6s+8Pl3LinLgyts/FXXRT1Wn0LTtLhrqmmexhAeC17Cd2eMhzQewkW8V3KN0X8RSdSm0tdV3o06LbCDJaocKeZuj4pLghw35fabwIXiqLiRwxlO3tvdfFMhdodqTUt5mmjnMUnRknbC89A6OETbakjS5suZTvkitXxXSLcpp2ers9OwlaTHHtjbHT0NSWsaGtzhsYs0WFy4rpSsrJE8a7UbQpyy93menO4lLuZT0w95xlePKzUvN9h7fEy4KPiY/4XMv8A1dTPPxYDzUfdkZ/FNy+rH4Vy/Um34LwJfD8KhpxaGJkY91oBPed58V0opaFiFKFNWirG3ZekgsgI3aDGY6KAyydzW9b3dTQuZOyuQYivGjDel/soexGEvr6t1bUata/MLjR8g3Ae6zTyHao4R3ndmVgqMq9V1qn+39jqKnNwIDwrqRs0b45BmY9pa4cQRZeNJqzO6c5QkpR1RyXDamTA690UtzC/efaYT0JR7w1BHf2Kom6crM+lqwhtDDqcOsvPivfw/wBnWoJWvaHMIc1wBBGoIOoIVo+aacXZ6n3ZDwWQFcwf6rFaxh3zMgnb2hrTG63cQPNcRymy9X9vCU5L9ra+ZZ1KZ5V9l+hVYhCd7ahso+zPG1wt4hyih1mjRxedKjP/AK296bLJZdlAWQCyA+XkAEkgAC5J3ADrKHqzyRybaLEX4zWsp6f801xserTR8zuwDd/uq0m6krI+kw1KOBoOrU6z9JfX7HVMKw9lNCyKMWaxoA4ni49pNz4q1FJKyPnK1WVWbnLVm2vSMIAgCAoe3eyBlJqaYWlHSexuhfb12cHj49++KcOKMrHYJy/Mp6+vEzsdty2W0NUQyUdESHRrzus72XfApCpfJnuE2gpexVyfPn9y7Pha43LWk8SAVJY02k9T0Xp6EAQBAEAQEbjGNRUobzjuk/RjB6Tj+A7SuW0iGrXhS6zzeiKBBhU2M1LpZXlsDHZRYWAA3sYD130Lv9goknN3MmNGpjKm9J+yvXpnTKOlbCxscbQ1jRYAdQU6VjahBQSjHQ9kOggCAhNqtnWV8OR3Re25jf1sdbr4tPWP4BcTgpIt4PFyw095acVzKPs5ikuEP5isNo3OOVli4t1tzjHD1Dw7eo3CgjJ08pGviqMMbHpKOvF/J9p0ymqGSNDmODmnrH86KynfQwJRlB2kj1Q5ILaXD5CY6mnaHTwXs0m3ORu9OK/E7x2ricXqtS5hasbOlUfsy8HwZsYLtHBVDovyvGj4n9GRjutrmnXxGi9jNSI6+EqUXmrrg1mmRsMjTjLubId+SAS2N7OEn1YPbYuXP/ky5FhprBLe/ll8M/kWiykM8WQHjV1LImF8jgxrRcucbAI3bU6hGU2oxV2cs2n2nlxSQUlE13NuNj1GXiXX9CMdvjwVWdRze7E+iwmCp4SPTV3n5fVl62P2YZh8VhZ0rrGSTjwa3g0KenTUUY+NxssTO+iWi9cSwKQpBAEAQBAEBU9q9iYqy8jLRTdbrdF/2xx94a96jnTTKGKwEK3tLKRU6bGq/CCI52F8Q0aHG7bD+zlF7aDcd3AKPelDUz418RhPZmrr1oy34Vt7STWDnmF3syCw8Hjo+dlIqiZo0toUZ6uz7SyQVDZBmY5rhxaQR5hSF1SUs0eqHpglARGJbTUtPfnJmXHqt6TvutuVy5pFepiqVPrSKtiO3hmIipOi5w6L3ML3X4BgFgbdZuo3UvkijU2hvvdpav3+B74NsfJIWSVkjnODy8i93OJBABd6o7B8F6oPidUcFKVpVX2l2ggbG0NYA1o0AAsApTTjFRVkeiHoQBAEAQEZj2Bw1sfNzNv1tcNHMPFp/kLmUFJWZPh8TUw8t6D+5RsQwusw1001OS9hDLZRmuG7xJH3dY8woHGUM0bFKvh8UowqZPP0mSmE8pFM9gM55s2F7AuF+vQC/lddxrriV62yK0ZWhn4FpoMYgqB9VNG+/U1wv5b1IpJ6GdUoVafXi0eWK7PU1UbzwRyH2iOl3ZhqvJQjLVHVHF1qP6cmj2wrCIKRpZBE2NpNyGjeeJO8+K9jFR0Oa2IqVnvVJNszXYrDALyyxx/aeAfLejklqeU6NSp1It+4p+Ncp0EYIp2mZ3tOvHGO3UZj5eKilXS0NShsarJ/mPdXxZXYcKxDGXh8xMcN7guFmN/Rx73HtPHeo92dR5l518LgI7sM5ePvfDu8DpGzuzsNDHlibqfSedXvPaeHYNFYhBRWRg4nF1MRK833LgiXXZWCAIAgCAIAgCA+JomvaWuAc06EEXB7wh40mrMqmK7A0cly0OgJ9h3R+4bgeFlG6aZRqbOoz0Vu4hJtinsiMcVQ12oLTkcxw1va4Jv3rno3bUrvZ01HdjL5Gg3ZnEARaoNv08gXnRy5kf4LF/z8WT5wKV/pyjxLnLvcZaeEqS1Z5UHJ5AXF00zpSTchoEY18SfivFSXE4hsuF7zbfgW/C8HgpRaGNrO0auPe46nxKkUUtC/To06atBWN9ekoQBAEAQBAEAQBAQONbJUlVd0sQDv7RhLHeJGjvG64lTjLUuUMfXo5RllyeaKZifJjHf6qp09mSPN/wBzSPkoXh+TNOltxrrw+D9eZpDY2uj0jqdPdmlYPILzoZrRkn/KYSXWh4Jj/g+vfpJU6ds0rh5J0U+Y/wCUwkerDwSNvDuTFt/rakW9mOKx++4/gvVh+bOKm3br2IfF/JfUuWDbG0dMQ5kQe725DnPhfRvgApY0oxMyvtDEVlaUrLksiwqQpBAEAQBAEAQBAEB8veBvQGtJMTu0QHgWIBzaAc2gHNoDHNoD0jcW7j4IDajmv2FAeqAIAgCAIAgMEoDwkn4eaA1ngnfqgMc2gHNoBzaAc2gMtBG7RAbMc/HzQHuCgMoAgCAIAgCA+XusgNci6AxlQDKgGVAMqAZUAyoBlQGcqA9Y38UB6oAgCAIDBKA8Hm6A+MqAZUAyoBlQDKgGVAMqAZUB9sNkB7g3QGUAQBAEBglAeZCAZUAyoBlQDKgGVAMqAZUAsgGVAMqA+2FAfSAIAgPN2qAxlQCyAZUAyoBlQDKgGVAMqAZUAyoDLdEB6IAgCAIDBQGLIBZALIBZALIBZALIBZALIBZALIBZAfSAIDBQGLIBZALIBZALIBZALIBZALIBZALIBZAZCAygCAIAgCAIAgCAIAgCAIAgCAIAgCAIAgCAIAgCAIAgCAIAgCAIAgCAIAgCAIAgCAIAgCAIAgCAIAgCAIAgCAIAgCAIAgCAIAgCAIAgCAIAgCAIAgCAIAgCAIAgCAIAgCAIAgCAIAgCAIAgCAIAgCAIAgCAIAgCAIAgCAIAgCAIAgCAIAgCAIAgCAIAgCAIAgCAIAgCAIAgCAIAgCAIAgCAID//2Q=="/>
          <p:cNvSpPr>
            <a:spLocks noChangeAspect="1" noChangeArrowheads="1"/>
          </p:cNvSpPr>
          <p:nvPr/>
        </p:nvSpPr>
        <p:spPr bwMode="auto">
          <a:xfrm>
            <a:off x="-2247656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http://www.peacetimesonline.com/wp-content/uploads/2012/02/thumbs-up-and-dow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44" y="164026"/>
            <a:ext cx="2346754" cy="18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encrypted-tbn2.gstatic.com/images?q=tbn:ANd9GcRxieeL_u_H2zTObtrdzHZIS3ksDR3sTxeTOiVGpmrh3NDBJXf_Tw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73" y="164026"/>
            <a:ext cx="1724891" cy="167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encrypted-tbn2.gstatic.com/images?q=tbn:ANd9GcQJTnClGkwb0dmGbaWzl8halSWemr8shTZ9sMt1a1ofSF02lBnh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17" y="312421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ecitblog.skoleblogs.dk/files/2013/08/todays-meet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89" y="2080584"/>
            <a:ext cx="2786018" cy="10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encrypted-tbn0.gstatic.com/images?q=tbn:ANd9GcQQdpYT_VDQh5jx3Tlj93DO5da233R7rnzB9OtshdYOshG9JfE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5" y="226235"/>
            <a:ext cx="26193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9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no6HR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1571714"/>
            <a:ext cx="3731315" cy="49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6730" y="609600"/>
            <a:ext cx="7610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Three Common Misunderstandings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8214" y="2743199"/>
            <a:ext cx="461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1.  I have to change everything I do.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8214" y="3733798"/>
            <a:ext cx="3297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2.  It takes too much time.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8214" y="4648199"/>
            <a:ext cx="4193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3.  It’s just the latest bandwagon.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3175" y="1600200"/>
            <a:ext cx="2018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~ about DI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07181" y="6494626"/>
            <a:ext cx="13580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Shawn Allison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95285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8798" y="2667000"/>
            <a:ext cx="2286000" cy="1200329"/>
          </a:xfrm>
          <a:prstGeom prst="rect">
            <a:avLst/>
          </a:prstGeom>
          <a:noFill/>
          <a:ln>
            <a:solidFill>
              <a:schemeClr val="accent1">
                <a:shade val="6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Strategies you find frequently in a DI classroom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5643" y="1295400"/>
            <a:ext cx="2133600" cy="1200329"/>
          </a:xfrm>
          <a:prstGeom prst="rect">
            <a:avLst/>
          </a:prstGeom>
          <a:noFill/>
          <a:ln>
            <a:solidFill>
              <a:schemeClr val="accent1">
                <a:shade val="6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Anchor activities</a:t>
            </a: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1422" y="2383104"/>
            <a:ext cx="2133600" cy="1569660"/>
          </a:xfrm>
          <a:prstGeom prst="rect">
            <a:avLst/>
          </a:prstGeom>
          <a:noFill/>
          <a:ln>
            <a:solidFill>
              <a:schemeClr val="accent1">
                <a:shade val="6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Strategies you find less frequently in a DI classroom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9222" y="4682088"/>
            <a:ext cx="2209800" cy="830997"/>
          </a:xfrm>
          <a:prstGeom prst="rect">
            <a:avLst/>
          </a:prstGeom>
          <a:noFill/>
          <a:ln>
            <a:solidFill>
              <a:schemeClr val="accent1">
                <a:shade val="6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Formative assessment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4707698"/>
            <a:ext cx="2133600" cy="830997"/>
          </a:xfrm>
          <a:prstGeom prst="rect">
            <a:avLst/>
          </a:prstGeom>
          <a:noFill/>
          <a:ln>
            <a:solidFill>
              <a:schemeClr val="accent1">
                <a:shade val="60000"/>
                <a:hueOff val="0"/>
                <a:satOff val="0"/>
                <a:lumOff val="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Types of groupings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09800" y="381000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 to Front Activity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7" name="Straight Connector 16"/>
          <p:cNvCxnSpPr>
            <a:stCxn id="6" idx="3"/>
            <a:endCxn id="7" idx="0"/>
          </p:cNvCxnSpPr>
          <p:nvPr/>
        </p:nvCxnSpPr>
        <p:spPr>
          <a:xfrm>
            <a:off x="5729243" y="1895565"/>
            <a:ext cx="1768979" cy="4875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7" idx="2"/>
            <a:endCxn id="10" idx="0"/>
          </p:cNvCxnSpPr>
          <p:nvPr/>
        </p:nvCxnSpPr>
        <p:spPr>
          <a:xfrm flipH="1">
            <a:off x="6324600" y="3952764"/>
            <a:ext cx="1173622" cy="754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" idx="1"/>
            <a:endCxn id="9" idx="3"/>
          </p:cNvCxnSpPr>
          <p:nvPr/>
        </p:nvCxnSpPr>
        <p:spPr>
          <a:xfrm flipH="1" flipV="1">
            <a:off x="4309022" y="5097587"/>
            <a:ext cx="948778" cy="256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9" idx="1"/>
            <a:endCxn id="5" idx="2"/>
          </p:cNvCxnSpPr>
          <p:nvPr/>
        </p:nvCxnSpPr>
        <p:spPr>
          <a:xfrm flipH="1" flipV="1">
            <a:off x="1781798" y="3867329"/>
            <a:ext cx="317424" cy="12302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0"/>
            <a:endCxn id="6" idx="1"/>
          </p:cNvCxnSpPr>
          <p:nvPr/>
        </p:nvCxnSpPr>
        <p:spPr>
          <a:xfrm flipV="1">
            <a:off x="1781798" y="1895565"/>
            <a:ext cx="1813845" cy="771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77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Big Bang Theory - Sheldon Trains Penn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286284"/>
            <a:ext cx="8375072" cy="472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95893" y="5105400"/>
            <a:ext cx="20601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Retrieved from: http://youtu.be/qy_mIEnnlF4 </a:t>
            </a:r>
          </a:p>
        </p:txBody>
      </p:sp>
    </p:spTree>
    <p:extLst>
      <p:ext uri="{BB962C8B-B14F-4D97-AF65-F5344CB8AC3E}">
        <p14:creationId xmlns:p14="http://schemas.microsoft.com/office/powerpoint/2010/main" val="282284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457200"/>
            <a:ext cx="7475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“Everyone Can Do It’ Tier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988321"/>
            <a:ext cx="6324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L   -   Raise your left hand</a:t>
            </a:r>
          </a:p>
          <a:p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R   -   Raise your right hand</a:t>
            </a:r>
          </a:p>
          <a:p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B   -   Raise both hands</a:t>
            </a:r>
          </a:p>
        </p:txBody>
      </p:sp>
    </p:spTree>
    <p:extLst>
      <p:ext uri="{BB962C8B-B14F-4D97-AF65-F5344CB8AC3E}">
        <p14:creationId xmlns:p14="http://schemas.microsoft.com/office/powerpoint/2010/main" val="186313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853462"/>
              </p:ext>
            </p:extLst>
          </p:nvPr>
        </p:nvGraphicFramePr>
        <p:xfrm>
          <a:off x="1545008" y="1905000"/>
          <a:ext cx="6096000" cy="2565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282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827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355" y="196939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355" y="19873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R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2555" y="19873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B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1955" y="1978825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R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9963" y="3179154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6755" y="196369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96755" y="3179154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9955" y="196938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B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56673" y="317203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4791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25112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99260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4399" y="304800"/>
            <a:ext cx="7475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“Everyone Can Do It’ Tier</a:t>
            </a:r>
          </a:p>
        </p:txBody>
      </p:sp>
    </p:spTree>
    <p:extLst>
      <p:ext uri="{BB962C8B-B14F-4D97-AF65-F5344CB8AC3E}">
        <p14:creationId xmlns:p14="http://schemas.microsoft.com/office/powerpoint/2010/main" val="365382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3942" y="457200"/>
            <a:ext cx="4756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“Just Right’ Tier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6400" y="1988321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L   -   Raise your left hand</a:t>
            </a: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l    -   </a:t>
            </a:r>
            <a:r>
              <a:rPr lang="en-US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Sit</a:t>
            </a:r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and raise left hand</a:t>
            </a:r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R   -   Raise your right hand</a:t>
            </a: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r    -   </a:t>
            </a:r>
            <a:r>
              <a:rPr lang="en-US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Sit</a:t>
            </a:r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and raise right hand</a:t>
            </a:r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B   -   Raise both hands</a:t>
            </a: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b   -   </a:t>
            </a:r>
            <a:r>
              <a:rPr lang="en-US" sz="4000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Sit</a:t>
            </a:r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and raise both hands</a:t>
            </a:r>
          </a:p>
        </p:txBody>
      </p:sp>
    </p:spTree>
    <p:extLst>
      <p:ext uri="{BB962C8B-B14F-4D97-AF65-F5344CB8AC3E}">
        <p14:creationId xmlns:p14="http://schemas.microsoft.com/office/powerpoint/2010/main" val="19922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527472"/>
              </p:ext>
            </p:extLst>
          </p:nvPr>
        </p:nvGraphicFramePr>
        <p:xfrm>
          <a:off x="1545008" y="1905000"/>
          <a:ext cx="6096000" cy="2565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282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827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355" y="196939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355" y="19873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72555" y="19873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B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1955" y="1978825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9963" y="3179154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6755" y="196369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6755" y="3179154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9955" y="196938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6673" y="317203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4791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r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5112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b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9260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3941" y="304800"/>
            <a:ext cx="4756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“Just Right’ Tier</a:t>
            </a:r>
          </a:p>
        </p:txBody>
      </p:sp>
    </p:spTree>
    <p:extLst>
      <p:ext uri="{BB962C8B-B14F-4D97-AF65-F5344CB8AC3E}">
        <p14:creationId xmlns:p14="http://schemas.microsoft.com/office/powerpoint/2010/main" val="291785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1537" y="457200"/>
            <a:ext cx="4761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“Tightened’ Tier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1600200"/>
            <a:ext cx="74676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Same as before, </a:t>
            </a: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BUT,</a:t>
            </a:r>
          </a:p>
          <a:p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if there is a comma, then the very next letter becomes the opposite.</a:t>
            </a:r>
          </a:p>
          <a:p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(if it’s uppercase, it becomes lowercase)</a:t>
            </a:r>
          </a:p>
        </p:txBody>
      </p:sp>
    </p:spTree>
    <p:extLst>
      <p:ext uri="{BB962C8B-B14F-4D97-AF65-F5344CB8AC3E}">
        <p14:creationId xmlns:p14="http://schemas.microsoft.com/office/powerpoint/2010/main" val="36820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5257800"/>
            <a:ext cx="217078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latin typeface="+mj-lt"/>
              </a:rPr>
              <a:t>Retrieved from:  http://youtu.be/hw1pxXJUUZw</a:t>
            </a:r>
          </a:p>
        </p:txBody>
      </p:sp>
      <p:pic>
        <p:nvPicPr>
          <p:cNvPr id="3" name="#gpcsd Twitter Pics 20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457200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9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788725"/>
              </p:ext>
            </p:extLst>
          </p:nvPr>
        </p:nvGraphicFramePr>
        <p:xfrm>
          <a:off x="1545008" y="1905000"/>
          <a:ext cx="6096000" cy="2565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2827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827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1355" y="196939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9355" y="19873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R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2555" y="19873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B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81954" y="1978825"/>
            <a:ext cx="747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59963" y="3179154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6755" y="196369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96755" y="3179154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9955" y="196938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l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81954" y="3172033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l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84791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  <a:r>
              <a:rPr lang="en-US" sz="7200" dirty="0" smtClean="0">
                <a:solidFill>
                  <a:schemeClr val="bg1"/>
                </a:solidFill>
              </a:rPr>
              <a:t>,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5112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b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9260" y="31877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71536" y="304800"/>
            <a:ext cx="4761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“Tightened’ Tier</a:t>
            </a:r>
          </a:p>
        </p:txBody>
      </p:sp>
    </p:spTree>
    <p:extLst>
      <p:ext uri="{BB962C8B-B14F-4D97-AF65-F5344CB8AC3E}">
        <p14:creationId xmlns:p14="http://schemas.microsoft.com/office/powerpoint/2010/main" val="77774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00600" y="519869"/>
            <a:ext cx="28063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Raft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7200" y="1676400"/>
            <a:ext cx="4419600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Thinking about a differentiated classroom from other perspectives.</a:t>
            </a: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Role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Audience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Format 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Topic</a:t>
            </a: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pic>
        <p:nvPicPr>
          <p:cNvPr id="5122" name="Picture 2" descr="http://i.imgur.com/EA7bkg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93" y="762000"/>
            <a:ext cx="3523004" cy="469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76485" y="5459338"/>
            <a:ext cx="15440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Danielle Dressaire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1986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24600" y="6172200"/>
            <a:ext cx="21403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Retrieved from:  http://youtu.be/0akVmCfUJiQ</a:t>
            </a:r>
          </a:p>
        </p:txBody>
      </p:sp>
      <p:pic>
        <p:nvPicPr>
          <p:cNvPr id="2" name="Lesson Observation- Tim Bedley Critical Thinking pt. 1 of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298" y="228600"/>
            <a:ext cx="77216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Top Ten Things You Don't Learn About Teaching in Colleg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311921"/>
            <a:ext cx="8128000" cy="45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5422" y="5029200"/>
            <a:ext cx="21659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Retrieved from:  http://youtu.be/Xbk2QAsHHu8</a:t>
            </a:r>
          </a:p>
        </p:txBody>
      </p:sp>
    </p:spTree>
    <p:extLst>
      <p:ext uri="{BB962C8B-B14F-4D97-AF65-F5344CB8AC3E}">
        <p14:creationId xmlns:p14="http://schemas.microsoft.com/office/powerpoint/2010/main" val="103959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228600"/>
            <a:ext cx="6477000" cy="944563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References</a:t>
            </a:r>
            <a:endParaRPr lang="en-US" sz="6000" b="1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752599"/>
            <a:ext cx="69383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Tomlinson</a:t>
            </a:r>
            <a:r>
              <a:rPr lang="en-US" sz="1400" dirty="0">
                <a:solidFill>
                  <a:schemeClr val="tx2"/>
                </a:solidFill>
              </a:rPr>
              <a:t>, C &amp; </a:t>
            </a:r>
            <a:r>
              <a:rPr lang="en-US" sz="1400" dirty="0" err="1">
                <a:solidFill>
                  <a:schemeClr val="tx2"/>
                </a:solidFill>
              </a:rPr>
              <a:t>Eidson</a:t>
            </a:r>
            <a:r>
              <a:rPr lang="en-US" sz="1400" dirty="0">
                <a:solidFill>
                  <a:schemeClr val="tx2"/>
                </a:solidFill>
              </a:rPr>
              <a:t>, C.  (2003).  </a:t>
            </a:r>
            <a:r>
              <a:rPr lang="en-US" sz="1400" i="1" dirty="0">
                <a:solidFill>
                  <a:schemeClr val="tx2"/>
                </a:solidFill>
              </a:rPr>
              <a:t>Differentiation in Practice</a:t>
            </a:r>
            <a:r>
              <a:rPr lang="en-US" sz="1400" dirty="0">
                <a:solidFill>
                  <a:schemeClr val="tx2"/>
                </a:solidFill>
              </a:rPr>
              <a:t>.  Alexandria, VA:  ASCD.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err="1">
                <a:solidFill>
                  <a:schemeClr val="tx2"/>
                </a:solidFill>
              </a:rPr>
              <a:t>Tovani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err="1" smtClean="0">
                <a:solidFill>
                  <a:schemeClr val="tx2"/>
                </a:solidFill>
              </a:rPr>
              <a:t>Cris</a:t>
            </a:r>
            <a:r>
              <a:rPr lang="en-US" sz="1400" dirty="0" smtClean="0">
                <a:solidFill>
                  <a:schemeClr val="tx2"/>
                </a:solidFill>
              </a:rPr>
              <a:t>.  </a:t>
            </a:r>
            <a:r>
              <a:rPr lang="en-US" sz="1400" dirty="0">
                <a:solidFill>
                  <a:schemeClr val="tx2"/>
                </a:solidFill>
              </a:rPr>
              <a:t>(2011).  </a:t>
            </a:r>
            <a:r>
              <a:rPr lang="en-US" sz="1400" i="1" dirty="0">
                <a:solidFill>
                  <a:schemeClr val="tx2"/>
                </a:solidFill>
              </a:rPr>
              <a:t>So What Do They Really Know?.  </a:t>
            </a:r>
            <a:r>
              <a:rPr lang="en-US" sz="1400" dirty="0">
                <a:solidFill>
                  <a:schemeClr val="tx2"/>
                </a:solidFill>
              </a:rPr>
              <a:t>Markham, ON:  Pembroke Publishers</a:t>
            </a:r>
            <a:r>
              <a:rPr lang="en-US" sz="1400" dirty="0" smtClean="0">
                <a:solidFill>
                  <a:schemeClr val="tx2"/>
                </a:solidFill>
              </a:rPr>
              <a:t>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err="1" smtClean="0">
                <a:solidFill>
                  <a:schemeClr val="tx2"/>
                </a:solidFill>
              </a:rPr>
              <a:t>Wiliam</a:t>
            </a:r>
            <a:r>
              <a:rPr lang="en-US" sz="1400" dirty="0" smtClean="0">
                <a:solidFill>
                  <a:schemeClr val="tx2"/>
                </a:solidFill>
              </a:rPr>
              <a:t>, Dylan.  (2011).  </a:t>
            </a:r>
            <a:r>
              <a:rPr lang="en-US" sz="1400" i="1" dirty="0" smtClean="0">
                <a:solidFill>
                  <a:schemeClr val="tx2"/>
                </a:solidFill>
              </a:rPr>
              <a:t>Embedded Formative Assessment.  </a:t>
            </a:r>
            <a:r>
              <a:rPr lang="en-US" sz="1400" dirty="0" smtClean="0">
                <a:solidFill>
                  <a:schemeClr val="tx2"/>
                </a:solidFill>
              </a:rPr>
              <a:t>Bloomington, IN:  Solution Tree Press</a:t>
            </a:r>
          </a:p>
          <a:p>
            <a:endParaRPr lang="en-US" sz="1400" dirty="0" smtClean="0"/>
          </a:p>
          <a:p>
            <a:r>
              <a:rPr lang="en-US" sz="1400" dirty="0" err="1">
                <a:solidFill>
                  <a:schemeClr val="tx2"/>
                </a:solidFill>
              </a:rPr>
              <a:t>Wormeli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smtClean="0">
                <a:solidFill>
                  <a:schemeClr val="tx2"/>
                </a:solidFill>
              </a:rPr>
              <a:t>Rick.   </a:t>
            </a:r>
            <a:r>
              <a:rPr lang="en-US" sz="1400" dirty="0">
                <a:solidFill>
                  <a:schemeClr val="tx2"/>
                </a:solidFill>
              </a:rPr>
              <a:t>( </a:t>
            </a:r>
            <a:r>
              <a:rPr lang="en-US" sz="1400" dirty="0" smtClean="0">
                <a:solidFill>
                  <a:schemeClr val="tx2"/>
                </a:solidFill>
              </a:rPr>
              <a:t>2007).  </a:t>
            </a:r>
            <a:r>
              <a:rPr lang="en-US" sz="1400" i="1" dirty="0" smtClean="0">
                <a:solidFill>
                  <a:schemeClr val="tx2"/>
                </a:solidFill>
              </a:rPr>
              <a:t>Differentiation</a:t>
            </a:r>
            <a:r>
              <a:rPr lang="en-US" sz="1400" dirty="0" smtClean="0">
                <a:solidFill>
                  <a:schemeClr val="tx2"/>
                </a:solidFill>
              </a:rPr>
              <a:t>.  </a:t>
            </a:r>
            <a:r>
              <a:rPr lang="en-US" sz="1400" dirty="0">
                <a:solidFill>
                  <a:schemeClr val="tx2"/>
                </a:solidFill>
              </a:rPr>
              <a:t>Portland, ME:  </a:t>
            </a:r>
            <a:r>
              <a:rPr lang="en-US" sz="1400" dirty="0" err="1">
                <a:solidFill>
                  <a:schemeClr val="tx2"/>
                </a:solidFill>
              </a:rPr>
              <a:t>Stenhouse</a:t>
            </a:r>
            <a:r>
              <a:rPr lang="en-US" sz="1400" dirty="0">
                <a:solidFill>
                  <a:schemeClr val="tx2"/>
                </a:solidFill>
              </a:rPr>
              <a:t> Publishers.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1400" dirty="0" err="1">
                <a:solidFill>
                  <a:schemeClr val="tx2"/>
                </a:solidFill>
              </a:rPr>
              <a:t>Wormeli</a:t>
            </a:r>
            <a:r>
              <a:rPr lang="en-US" sz="1400" dirty="0">
                <a:solidFill>
                  <a:schemeClr val="tx2"/>
                </a:solidFill>
              </a:rPr>
              <a:t>, </a:t>
            </a:r>
            <a:r>
              <a:rPr lang="en-US" sz="1400" dirty="0" smtClean="0">
                <a:solidFill>
                  <a:schemeClr val="tx2"/>
                </a:solidFill>
              </a:rPr>
              <a:t>Rick.   </a:t>
            </a:r>
            <a:r>
              <a:rPr lang="en-US" sz="1400" dirty="0">
                <a:solidFill>
                  <a:schemeClr val="tx2"/>
                </a:solidFill>
              </a:rPr>
              <a:t>( 2006).  </a:t>
            </a:r>
            <a:r>
              <a:rPr lang="en-US" sz="1400" i="1" dirty="0">
                <a:solidFill>
                  <a:schemeClr val="tx2"/>
                </a:solidFill>
              </a:rPr>
              <a:t>Fair Isn’t Always Equal</a:t>
            </a:r>
            <a:r>
              <a:rPr lang="en-US" sz="1400" dirty="0">
                <a:solidFill>
                  <a:schemeClr val="tx2"/>
                </a:solidFill>
              </a:rPr>
              <a:t>.  Portland, ME:  </a:t>
            </a:r>
            <a:r>
              <a:rPr lang="en-US" sz="1400" dirty="0" err="1">
                <a:solidFill>
                  <a:schemeClr val="tx2"/>
                </a:solidFill>
              </a:rPr>
              <a:t>Stenhouse</a:t>
            </a:r>
            <a:r>
              <a:rPr lang="en-US" sz="1400" dirty="0">
                <a:solidFill>
                  <a:schemeClr val="tx2"/>
                </a:solidFill>
              </a:rPr>
              <a:t> Publishers.</a:t>
            </a:r>
          </a:p>
        </p:txBody>
      </p:sp>
    </p:spTree>
    <p:extLst>
      <p:ext uri="{BB962C8B-B14F-4D97-AF65-F5344CB8AC3E}">
        <p14:creationId xmlns:p14="http://schemas.microsoft.com/office/powerpoint/2010/main" val="35799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2057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822454"/>
            <a:ext cx="58674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God, give me grace to accept with serenity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the things that cannot be changed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,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Courage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change the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things which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should be changed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,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and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the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wisdom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distinguish the 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one from the other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.</a:t>
            </a:r>
          </a:p>
          <a:p>
            <a:endParaRPr lang="en-US" sz="8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Living one day at a time,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Enjoying one moment at a time, 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Accepting hardship as a pathway to peace, </a:t>
            </a:r>
          </a:p>
          <a:p>
            <a:endParaRPr lang="en-US" sz="8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Taking, as Jesus did, 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This sinful world as it is, 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N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ot as I would have it, </a:t>
            </a:r>
          </a:p>
          <a:p>
            <a:endParaRPr lang="en-US" sz="8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Trusting that You will make all things right,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f I surrender to Your will,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So that I may be reasonably happy in this life, 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nd supremely happy with You forever in the next.</a:t>
            </a:r>
          </a:p>
          <a:p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Amen.</a:t>
            </a:r>
          </a:p>
          <a:p>
            <a:r>
              <a:rPr lang="en-US" sz="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                                                                                                                                            --Reinhold Niebuhr</a:t>
            </a:r>
            <a:endParaRPr lang="en-US" sz="8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288612"/>
            <a:ext cx="2602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Serenity Prayer</a:t>
            </a:r>
          </a:p>
        </p:txBody>
      </p:sp>
    </p:spTree>
    <p:extLst>
      <p:ext uri="{BB962C8B-B14F-4D97-AF65-F5344CB8AC3E}">
        <p14:creationId xmlns:p14="http://schemas.microsoft.com/office/powerpoint/2010/main" val="31709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 txBox="1">
            <a:spLocks/>
          </p:cNvSpPr>
          <p:nvPr/>
        </p:nvSpPr>
        <p:spPr>
          <a:xfrm>
            <a:off x="2971799" y="381000"/>
            <a:ext cx="3124200" cy="2286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Twitter</a:t>
            </a:r>
            <a:endParaRPr lang="en-US" sz="7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#</a:t>
            </a:r>
            <a:r>
              <a:rPr lang="en-US" sz="4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gpcsd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i.imgur.com/FNUwlp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8" y="2819400"/>
            <a:ext cx="851169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10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762000" y="361771"/>
            <a:ext cx="5257800" cy="89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Anchor Activity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7214" y="1227026"/>
            <a:ext cx="1550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2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KidCala</a:t>
            </a: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074" name="Picture 2" descr="http://i.imgur.com/WTAUnf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55" y="2057400"/>
            <a:ext cx="570547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3560" y="6333146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Image source:  Roger Lauck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1205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I take one more ste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5957" y="533400"/>
            <a:ext cx="6197600" cy="464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3059" y="5410200"/>
            <a:ext cx="2036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Retrieved from:  http://youtu.be/DcziMI0tol4</a:t>
            </a:r>
          </a:p>
        </p:txBody>
      </p:sp>
    </p:spTree>
    <p:extLst>
      <p:ext uri="{BB962C8B-B14F-4D97-AF65-F5344CB8AC3E}">
        <p14:creationId xmlns:p14="http://schemas.microsoft.com/office/powerpoint/2010/main" val="328440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606" y="457200"/>
            <a:ext cx="8579978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Embracing Change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Change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has a considerable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psychological impact on the human mind.</a:t>
            </a: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the fearful, </a:t>
            </a: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it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is threatening because it means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that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things may get worse. </a:t>
            </a: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the hopeful, </a:t>
            </a: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it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is encouraging because things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may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get better. </a:t>
            </a: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the confident, </a:t>
            </a:r>
            <a:endParaRPr lang="en-US" sz="2400" dirty="0" smtClean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it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is inspiring because the challenge 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exists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to make things better.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                                                                                               </a:t>
            </a:r>
            <a:r>
              <a:rPr lang="en-US" sz="8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~ </a:t>
            </a:r>
            <a:r>
              <a:rPr lang="en-US" sz="8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King Whitney Jr.</a:t>
            </a:r>
          </a:p>
        </p:txBody>
      </p:sp>
    </p:spTree>
    <p:extLst>
      <p:ext uri="{BB962C8B-B14F-4D97-AF65-F5344CB8AC3E}">
        <p14:creationId xmlns:p14="http://schemas.microsoft.com/office/powerpoint/2010/main" val="31712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2" y="1676400"/>
            <a:ext cx="3623417" cy="42152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882" y="457200"/>
            <a:ext cx="6477000" cy="944563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</a:t>
            </a:r>
            <a:endParaRPr lang="en-US" sz="4000" b="1" dirty="0">
              <a:ln>
                <a:noFill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5410" y="1837798"/>
            <a:ext cx="40600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What do you do well?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More importantly,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w</a:t>
            </a:r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here do you need to improve?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37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 txBox="1">
            <a:spLocks/>
          </p:cNvSpPr>
          <p:nvPr/>
        </p:nvSpPr>
        <p:spPr>
          <a:xfrm>
            <a:off x="762000" y="361771"/>
            <a:ext cx="5257800" cy="89058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ln w="3175">
                  <a:noFill/>
                </a:ln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 in Assessment Use          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1676400"/>
            <a:ext cx="762000" cy="685800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371600" y="1924050"/>
            <a:ext cx="609600" cy="190500"/>
          </a:xfrm>
          <a:prstGeom prst="rightArrow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40009" y="1676400"/>
            <a:ext cx="762000" cy="685800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902009" y="1924050"/>
            <a:ext cx="609600" cy="190500"/>
          </a:xfrm>
          <a:prstGeom prst="rightArrow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5254" y="1676400"/>
            <a:ext cx="762000" cy="685800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487254" y="1924050"/>
            <a:ext cx="609600" cy="190500"/>
          </a:xfrm>
          <a:prstGeom prst="rightArrow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04802" y="1676400"/>
            <a:ext cx="762000" cy="685800"/>
          </a:xfrm>
          <a:prstGeom prst="rect">
            <a:avLst/>
          </a:prstGeom>
          <a:solidFill>
            <a:schemeClr val="accent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066802" y="1924050"/>
            <a:ext cx="609600" cy="190500"/>
          </a:xfrm>
          <a:prstGeom prst="rightArrow">
            <a:avLst/>
          </a:prstGeom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48556" y="2412570"/>
            <a:ext cx="8840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Teach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3742" y="2424810"/>
            <a:ext cx="63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Test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98647" y="2436011"/>
            <a:ext cx="101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Grade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96854" y="2436011"/>
            <a:ext cx="1231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Move on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02009" y="3882638"/>
            <a:ext cx="1333501" cy="60603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Assess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096854" y="3889760"/>
            <a:ext cx="1333501" cy="60603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Assess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620000" y="3889760"/>
            <a:ext cx="1333501" cy="606039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</a:rPr>
              <a:t>Assess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085495" y="4825525"/>
            <a:ext cx="1981201" cy="10447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Adjust Instruction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96653" y="4825526"/>
            <a:ext cx="1981201" cy="1044723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Teach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3" name="Curved Connector 32"/>
          <p:cNvCxnSpPr/>
          <p:nvPr/>
        </p:nvCxnSpPr>
        <p:spPr>
          <a:xfrm rot="16200000" flipH="1">
            <a:off x="5001898" y="5252968"/>
            <a:ext cx="914400" cy="640080"/>
          </a:xfrm>
          <a:prstGeom prst="curvedConnector3">
            <a:avLst>
              <a:gd name="adj1" fmla="val -43101"/>
            </a:avLst>
          </a:prstGeom>
          <a:ln w="50800" cap="sq" cmpd="sng">
            <a:solidFill>
              <a:schemeClr val="bg1"/>
            </a:solidFill>
            <a:bevel/>
            <a:tailEnd type="arrow" w="med" len="sm"/>
          </a:ln>
          <a:scene3d>
            <a:camera prst="orthographicFront">
              <a:rot lat="0" lon="9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/>
          <p:nvPr/>
        </p:nvCxnSpPr>
        <p:spPr>
          <a:xfrm rot="16200000" flipH="1">
            <a:off x="3977777" y="3994754"/>
            <a:ext cx="676810" cy="573638"/>
          </a:xfrm>
          <a:prstGeom prst="curvedConnector3">
            <a:avLst>
              <a:gd name="adj1" fmla="val -43101"/>
            </a:avLst>
          </a:prstGeom>
          <a:ln w="50800" cap="sq" cmpd="sng">
            <a:solidFill>
              <a:schemeClr val="bg1"/>
            </a:solidFill>
            <a:bevel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/>
          <p:cNvCxnSpPr/>
          <p:nvPr/>
        </p:nvCxnSpPr>
        <p:spPr>
          <a:xfrm rot="16200000" flipH="1">
            <a:off x="6332303" y="4102288"/>
            <a:ext cx="676810" cy="573638"/>
          </a:xfrm>
          <a:prstGeom prst="curvedConnector3">
            <a:avLst>
              <a:gd name="adj1" fmla="val -43101"/>
            </a:avLst>
          </a:prstGeom>
          <a:ln w="50800" cap="sq" cmpd="sng">
            <a:solidFill>
              <a:schemeClr val="bg1"/>
            </a:solidFill>
            <a:bevel/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/>
          <p:cNvCxnSpPr/>
          <p:nvPr/>
        </p:nvCxnSpPr>
        <p:spPr>
          <a:xfrm rot="16200000" flipH="1">
            <a:off x="7609496" y="5252967"/>
            <a:ext cx="914400" cy="640080"/>
          </a:xfrm>
          <a:prstGeom prst="curvedConnector3">
            <a:avLst>
              <a:gd name="adj1" fmla="val -43101"/>
            </a:avLst>
          </a:prstGeom>
          <a:ln w="50800" cap="sq" cmpd="sng">
            <a:solidFill>
              <a:schemeClr val="bg1"/>
            </a:solidFill>
            <a:bevel/>
            <a:tailEnd type="arrow" w="med" len="sm"/>
          </a:ln>
          <a:scene3d>
            <a:camera prst="orthographicFront">
              <a:rot lat="0" lon="90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7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2" grpId="0" animBg="1"/>
      <p:bldP spid="23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Thatch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1249</TotalTime>
  <Words>2657</Words>
  <Application>Microsoft Office PowerPoint</Application>
  <PresentationFormat>On-screen Show (4:3)</PresentationFormat>
  <Paragraphs>425</Paragraphs>
  <Slides>24</Slides>
  <Notes>24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Thatch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Assessment</dc:title>
  <dc:creator>Windows User</dc:creator>
  <cp:lastModifiedBy>Windows User</cp:lastModifiedBy>
  <cp:revision>81</cp:revision>
  <cp:lastPrinted>2014-04-22T22:33:44Z</cp:lastPrinted>
  <dcterms:created xsi:type="dcterms:W3CDTF">2014-01-15T17:29:35Z</dcterms:created>
  <dcterms:modified xsi:type="dcterms:W3CDTF">2014-04-29T17:48:37Z</dcterms:modified>
</cp:coreProperties>
</file>